
<file path=[Content_Types].xml><?xml version="1.0" encoding="utf-8"?>
<Types xmlns="http://schemas.openxmlformats.org/package/2006/content-types">
  <Default Extension="jpeg" ContentType="image/jpeg"/>
  <Default Extension="jpg" ContentType="image/jp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331" r:id="rId3"/>
    <p:sldId id="334" r:id="rId4"/>
    <p:sldId id="332" r:id="rId5"/>
    <p:sldId id="261" r:id="rId6"/>
    <p:sldId id="335" r:id="rId7"/>
    <p:sldId id="336" r:id="rId8"/>
    <p:sldId id="344" r:id="rId9"/>
    <p:sldId id="345" r:id="rId10"/>
    <p:sldId id="346" r:id="rId11"/>
    <p:sldId id="348" r:id="rId12"/>
    <p:sldId id="343" r:id="rId13"/>
    <p:sldId id="337" r:id="rId14"/>
    <p:sldId id="339" r:id="rId15"/>
    <p:sldId id="340" r:id="rId16"/>
    <p:sldId id="338" r:id="rId17"/>
    <p:sldId id="341" r:id="rId18"/>
  </p:sldIdLst>
  <p:sldSz cx="9906000" cy="6858000" type="A4"/>
  <p:notesSz cx="9906000" cy="6858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20" userDrawn="1">
          <p15:clr>
            <a:srgbClr val="A4A3A4"/>
          </p15:clr>
        </p15:guide>
        <p15:guide id="2" pos="288" userDrawn="1">
          <p15:clr>
            <a:srgbClr val="A4A3A4"/>
          </p15:clr>
        </p15:guide>
        <p15:guide id="3" orient="horz" pos="254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72" autoAdjust="0"/>
    <p:restoredTop sz="94658"/>
  </p:normalViewPr>
  <p:slideViewPr>
    <p:cSldViewPr>
      <p:cViewPr varScale="1">
        <p:scale>
          <a:sx n="78" d="100"/>
          <a:sy n="78" d="100"/>
        </p:scale>
        <p:origin x="1435" y="62"/>
      </p:cViewPr>
      <p:guideLst>
        <p:guide orient="horz" pos="720"/>
        <p:guide pos="288"/>
        <p:guide orient="horz" pos="2544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742950" y="2125980"/>
            <a:ext cx="84201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485900" y="3840480"/>
            <a:ext cx="69342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400" b="1" i="0">
                <a:solidFill>
                  <a:schemeClr val="tx2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1630"/>
              </a:lnSpc>
            </a:pPr>
            <a:r>
              <a:rPr dirty="0"/>
              <a:t>Image </a:t>
            </a:r>
            <a:r>
              <a:rPr spc="-5" dirty="0"/>
              <a:t>Processing</a:t>
            </a:r>
            <a:r>
              <a:rPr spc="-70" dirty="0"/>
              <a:t> </a:t>
            </a:r>
            <a:r>
              <a:rPr dirty="0"/>
              <a:t>Lab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12/17/2024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A8A8A"/>
                </a:solidFill>
                <a:latin typeface="Malgun Gothic"/>
                <a:cs typeface="Malgun Gothic"/>
              </a:defRPr>
            </a:lvl1pPr>
          </a:lstStyle>
          <a:p>
            <a:pPr marL="121285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rgbClr val="002060"/>
                </a:solidFill>
                <a:latin typeface="Malgun Gothic"/>
                <a:cs typeface="Malgun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050" b="0" i="0">
                <a:solidFill>
                  <a:schemeClr val="bg1"/>
                </a:solidFill>
                <a:latin typeface="Consolas"/>
                <a:cs typeface="Consola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400" b="1" i="0">
                <a:solidFill>
                  <a:schemeClr val="tx2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1630"/>
              </a:lnSpc>
            </a:pPr>
            <a:r>
              <a:rPr dirty="0"/>
              <a:t>Image </a:t>
            </a:r>
            <a:r>
              <a:rPr spc="-5" dirty="0"/>
              <a:t>Processing</a:t>
            </a:r>
            <a:r>
              <a:rPr spc="-70" dirty="0"/>
              <a:t> </a:t>
            </a:r>
            <a:r>
              <a:rPr dirty="0"/>
              <a:t>Lab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12/17/2024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A8A8A"/>
                </a:solidFill>
                <a:latin typeface="Malgun Gothic"/>
                <a:cs typeface="Malgun Gothic"/>
              </a:defRPr>
            </a:lvl1pPr>
          </a:lstStyle>
          <a:p>
            <a:pPr marL="121285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rgbClr val="002060"/>
                </a:solidFill>
                <a:latin typeface="Malgun Gothic"/>
                <a:cs typeface="Malgun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95300" y="1577340"/>
            <a:ext cx="430911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101590" y="1577340"/>
            <a:ext cx="430911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400" b="1" i="0">
                <a:solidFill>
                  <a:schemeClr val="tx2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1630"/>
              </a:lnSpc>
            </a:pPr>
            <a:r>
              <a:rPr dirty="0"/>
              <a:t>Image </a:t>
            </a:r>
            <a:r>
              <a:rPr spc="-5" dirty="0"/>
              <a:t>Processing</a:t>
            </a:r>
            <a:r>
              <a:rPr spc="-70" dirty="0"/>
              <a:t> </a:t>
            </a:r>
            <a:r>
              <a:rPr dirty="0"/>
              <a:t>Lab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12/17/2024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A8A8A"/>
                </a:solidFill>
                <a:latin typeface="Malgun Gothic"/>
                <a:cs typeface="Malgun Gothic"/>
              </a:defRPr>
            </a:lvl1pPr>
          </a:lstStyle>
          <a:p>
            <a:pPr marL="121285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rgbClr val="002060"/>
                </a:solidFill>
                <a:latin typeface="Malgun Gothic"/>
                <a:cs typeface="Malgun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400" b="1" i="0">
                <a:solidFill>
                  <a:schemeClr val="tx2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1630"/>
              </a:lnSpc>
            </a:pPr>
            <a:r>
              <a:rPr dirty="0"/>
              <a:t>Image </a:t>
            </a:r>
            <a:r>
              <a:rPr spc="-5" dirty="0"/>
              <a:t>Processing</a:t>
            </a:r>
            <a:r>
              <a:rPr spc="-70" dirty="0"/>
              <a:t> </a:t>
            </a:r>
            <a:r>
              <a:rPr dirty="0"/>
              <a:t>Lab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12/17/2024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A8A8A"/>
                </a:solidFill>
                <a:latin typeface="Malgun Gothic"/>
                <a:cs typeface="Malgun Gothic"/>
              </a:defRPr>
            </a:lvl1pPr>
          </a:lstStyle>
          <a:p>
            <a:pPr marL="121285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400" b="1" i="0">
                <a:solidFill>
                  <a:schemeClr val="tx2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1630"/>
              </a:lnSpc>
            </a:pPr>
            <a:r>
              <a:rPr dirty="0"/>
              <a:t>Image </a:t>
            </a:r>
            <a:r>
              <a:rPr spc="-5" dirty="0"/>
              <a:t>Processing</a:t>
            </a:r>
            <a:r>
              <a:rPr spc="-70" dirty="0"/>
              <a:t> </a:t>
            </a:r>
            <a:r>
              <a:rPr dirty="0"/>
              <a:t>Lab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12/17/2024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A8A8A"/>
                </a:solidFill>
                <a:latin typeface="Malgun Gothic"/>
                <a:cs typeface="Malgun Gothic"/>
              </a:defRPr>
            </a:lvl1pPr>
          </a:lstStyle>
          <a:p>
            <a:pPr marL="121285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9905998" cy="68580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495300" y="6461759"/>
            <a:ext cx="641603" cy="24841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74040" y="609888"/>
            <a:ext cx="8757919" cy="33083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rgbClr val="002060"/>
                </a:solidFill>
                <a:latin typeface="Malgun Gothic"/>
                <a:cs typeface="Malgun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82478" y="2640851"/>
            <a:ext cx="9285605" cy="14668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050" b="0" i="0">
                <a:solidFill>
                  <a:schemeClr val="bg1"/>
                </a:solidFill>
                <a:latin typeface="Consolas"/>
                <a:cs typeface="Consola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1208504" y="6506291"/>
            <a:ext cx="1705610" cy="2228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1" i="0">
                <a:solidFill>
                  <a:schemeClr val="tx2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1630"/>
              </a:lnSpc>
            </a:pPr>
            <a:r>
              <a:rPr dirty="0"/>
              <a:t>Image </a:t>
            </a:r>
            <a:r>
              <a:rPr spc="-5" dirty="0"/>
              <a:t>Processing</a:t>
            </a:r>
            <a:r>
              <a:rPr spc="-70" dirty="0"/>
              <a:t> </a:t>
            </a:r>
            <a:r>
              <a:rPr dirty="0"/>
              <a:t>Lab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95300" y="6377940"/>
            <a:ext cx="22783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12/17/2024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9112504" y="6418258"/>
            <a:ext cx="244475" cy="228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rgbClr val="8A8A8A"/>
                </a:solidFill>
                <a:latin typeface="Malgun Gothic"/>
                <a:cs typeface="Malgun Gothic"/>
              </a:defRPr>
            </a:lvl1pPr>
          </a:lstStyle>
          <a:p>
            <a:pPr marL="121285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18" Type="http://schemas.openxmlformats.org/officeDocument/2006/relationships/image" Target="../media/image2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image" Target="../media/image21.jpeg"/><Relationship Id="rId2" Type="http://schemas.openxmlformats.org/officeDocument/2006/relationships/image" Target="../media/image6.png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905998" cy="647807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218275" y="2171297"/>
            <a:ext cx="8229112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600" spc="-5" dirty="0" err="1">
                <a:solidFill>
                  <a:srgbClr val="FFFFFF"/>
                </a:solidFill>
                <a:latin typeface="Times New Roman"/>
                <a:cs typeface="Times New Roman"/>
              </a:rPr>
              <a:t>FinalTerm</a:t>
            </a:r>
            <a:r>
              <a:rPr lang="ko-KR" altLang="en-US" sz="3600" spc="-5" dirty="0">
                <a:solidFill>
                  <a:srgbClr val="FFFFFF"/>
                </a:solidFill>
                <a:latin typeface="Times New Roman"/>
                <a:cs typeface="Times New Roman"/>
              </a:rPr>
              <a:t> 보고서</a:t>
            </a:r>
            <a:endParaRPr sz="36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lang="ko-KR" altLang="en-US" sz="3600" spc="-5" dirty="0">
                <a:solidFill>
                  <a:srgbClr val="FFFFFF"/>
                </a:solidFill>
                <a:latin typeface="Times New Roman"/>
                <a:cs typeface="Times New Roman"/>
              </a:rPr>
              <a:t>제목 </a:t>
            </a:r>
            <a:r>
              <a:rPr lang="en-US" altLang="ko-KR" sz="3600" spc="-5" dirty="0">
                <a:solidFill>
                  <a:srgbClr val="FFFFFF"/>
                </a:solidFill>
                <a:latin typeface="Times New Roman"/>
                <a:cs typeface="Times New Roman"/>
              </a:rPr>
              <a:t>:</a:t>
            </a:r>
            <a:r>
              <a:rPr lang="ko-KR" altLang="en-US" sz="3600" spc="-5" dirty="0">
                <a:solidFill>
                  <a:srgbClr val="FFFFFF"/>
                </a:solidFill>
                <a:latin typeface="Times New Roman"/>
                <a:cs typeface="Times New Roman"/>
              </a:rPr>
              <a:t> 강아지 </a:t>
            </a:r>
            <a:r>
              <a:rPr lang="en-US" altLang="ko-KR" sz="3600" spc="-5" dirty="0">
                <a:solidFill>
                  <a:srgbClr val="FFFFFF"/>
                </a:solidFill>
                <a:latin typeface="Times New Roman"/>
                <a:cs typeface="Times New Roman"/>
              </a:rPr>
              <a:t>CCTV</a:t>
            </a:r>
            <a:endParaRPr sz="3600" i="1" spc="-5" dirty="0">
              <a:solidFill>
                <a:srgbClr val="FF0000"/>
              </a:solidFill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119628" y="5259323"/>
            <a:ext cx="1036319" cy="40233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254215" y="5285013"/>
            <a:ext cx="241871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solidFill>
                  <a:srgbClr val="1F497D"/>
                </a:solidFill>
                <a:latin typeface="Times New Roman"/>
                <a:cs typeface="Times New Roman"/>
              </a:rPr>
              <a:t>Image </a:t>
            </a:r>
            <a:r>
              <a:rPr sz="2000" b="1" spc="-5" dirty="0">
                <a:solidFill>
                  <a:srgbClr val="1F497D"/>
                </a:solidFill>
                <a:latin typeface="Times New Roman"/>
                <a:cs typeface="Times New Roman"/>
              </a:rPr>
              <a:t>Processing</a:t>
            </a:r>
            <a:r>
              <a:rPr sz="2000" b="1" spc="-120" dirty="0">
                <a:solidFill>
                  <a:srgbClr val="1F497D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1F497D"/>
                </a:solidFill>
                <a:latin typeface="Times New Roman"/>
                <a:cs typeface="Times New Roman"/>
              </a:rPr>
              <a:t>Lab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54138" y="630845"/>
            <a:ext cx="5108462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buNone/>
            </a:pPr>
            <a:r>
              <a:rPr lang="en-US" altLang="ko-KR" sz="24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Mobile/</a:t>
            </a:r>
            <a:r>
              <a:rPr lang="en-US" altLang="ko-KR" sz="24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WebService</a:t>
            </a:r>
            <a:r>
              <a:rPr lang="en-US" altLang="ko-KR" sz="240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Project</a:t>
            </a:r>
            <a:endParaRPr lang="en-US" altLang="ko-KR" sz="24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object 4">
            <a:extLst>
              <a:ext uri="{FF2B5EF4-FFF2-40B4-BE49-F238E27FC236}">
                <a16:creationId xmlns:a16="http://schemas.microsoft.com/office/drawing/2014/main" id="{2D45ADF1-E347-F598-75A0-69573DB8C442}"/>
              </a:ext>
            </a:extLst>
          </p:cNvPr>
          <p:cNvSpPr txBox="1"/>
          <p:nvPr/>
        </p:nvSpPr>
        <p:spPr>
          <a:xfrm>
            <a:off x="6324600" y="3911489"/>
            <a:ext cx="3122787" cy="7643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학번</a:t>
            </a:r>
            <a:r>
              <a:rPr lang="en-US" altLang="ko-KR"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: 2021110190</a:t>
            </a:r>
            <a:endParaRPr lang="en-US" altLang="ko-KR" sz="2400" i="1" spc="-5" dirty="0">
              <a:solidFill>
                <a:srgbClr val="FF0000"/>
              </a:solidFill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이름 </a:t>
            </a:r>
            <a:r>
              <a:rPr lang="en-US" altLang="ko-KR"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:</a:t>
            </a:r>
            <a:r>
              <a:rPr lang="ko-KR" altLang="en-US"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 고가은</a:t>
            </a:r>
            <a:endParaRPr sz="2400" i="1" dirty="0">
              <a:solidFill>
                <a:srgbClr val="FF0000"/>
              </a:solidFill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D8B0C2-7071-927C-C28B-D48892329F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33B1E0-DCA4-6B53-3ABD-B5A49F1DF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040" y="609888"/>
            <a:ext cx="8757919" cy="307777"/>
          </a:xfrm>
        </p:spPr>
        <p:txBody>
          <a:bodyPr/>
          <a:lstStyle/>
          <a:p>
            <a:r>
              <a:rPr lang="ko-KR" altLang="en-US" sz="2000" dirty="0">
                <a:solidFill>
                  <a:schemeClr val="tx2"/>
                </a:solidFill>
              </a:rPr>
              <a:t>기능 </a:t>
            </a:r>
            <a:r>
              <a:rPr lang="en-US" altLang="ko-KR" sz="2000" dirty="0">
                <a:solidFill>
                  <a:schemeClr val="tx2"/>
                </a:solidFill>
              </a:rPr>
              <a:t>-</a:t>
            </a:r>
            <a:r>
              <a:rPr lang="ko-KR" altLang="en-US" sz="2000" dirty="0">
                <a:solidFill>
                  <a:schemeClr val="tx2"/>
                </a:solidFill>
              </a:rPr>
              <a:t> </a:t>
            </a:r>
            <a:r>
              <a:rPr lang="en-US" altLang="ko-KR" sz="2000" dirty="0">
                <a:solidFill>
                  <a:schemeClr val="tx2"/>
                </a:solidFill>
              </a:rPr>
              <a:t>2. Service System(Python, Django </a:t>
            </a:r>
            <a:r>
              <a:rPr lang="ko-KR" altLang="en-US" sz="2000" dirty="0">
                <a:solidFill>
                  <a:schemeClr val="tx2"/>
                </a:solidFill>
              </a:rPr>
              <a:t>기반</a:t>
            </a:r>
            <a:r>
              <a:rPr lang="en-US" altLang="ko-KR" sz="2000" dirty="0">
                <a:solidFill>
                  <a:schemeClr val="tx2"/>
                </a:solidFill>
              </a:rPr>
              <a:t>)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A223D7F-C36C-107B-7BF2-246DBF4E41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5300" y="1143001"/>
            <a:ext cx="4271928" cy="838200"/>
          </a:xfrm>
        </p:spPr>
        <p:txBody>
          <a:bodyPr/>
          <a:lstStyle/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2-1. 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사용자 보안 기능</a:t>
            </a: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(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보안키를 이용한 로그인</a:t>
            </a: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, 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공통</a:t>
            </a: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)</a:t>
            </a:r>
            <a:endParaRPr lang="ko-KR" altLang="en-US" sz="1400" i="1" dirty="0">
              <a:solidFill>
                <a:srgbClr val="FF0000"/>
              </a:solidFill>
              <a:latin typeface="+mn-ea"/>
              <a:cs typeface="Malgun Gothic"/>
            </a:endParaRPr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r>
              <a:rPr lang="en-US" altLang="ko-KR" sz="1200" dirty="0"/>
              <a:t>Django</a:t>
            </a:r>
            <a:r>
              <a:rPr lang="ko-KR" altLang="en-US" sz="1200" dirty="0"/>
              <a:t>의 내장 인증 시스템을 활용하여 사용자가 보안키 기반으로 로그인할 수 있도록 구현</a:t>
            </a:r>
            <a:r>
              <a:rPr lang="en-US" altLang="ko-KR" sz="1200" dirty="0"/>
              <a:t>.</a:t>
            </a:r>
            <a:endParaRPr lang="en-US" altLang="ko-KR" sz="1200" dirty="0">
              <a:latin typeface="+mn-ea"/>
              <a:cs typeface="Gulim"/>
            </a:endParaRPr>
          </a:p>
          <a:p>
            <a:pPr marL="233680" indent="-287655"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endParaRPr lang="ko-KR" altLang="en-US" sz="800" dirty="0">
              <a:latin typeface="+mn-ea"/>
              <a:cs typeface="Gulim"/>
            </a:endParaRPr>
          </a:p>
          <a:p>
            <a:endParaRPr kumimoji="1" lang="ko-KR" altLang="en-US" sz="800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5A5ACAD-B866-53DA-94B5-BBFD3F1C41A1}"/>
              </a:ext>
            </a:extLst>
          </p:cNvPr>
          <p:cNvSpPr>
            <a:spLocks noGrp="1"/>
          </p:cNvSpPr>
          <p:nvPr>
            <p:ph sz="half" idx="3"/>
          </p:nvPr>
        </p:nvSpPr>
        <p:spPr>
          <a:xfrm>
            <a:off x="5101590" y="1143000"/>
            <a:ext cx="4309110" cy="1102866"/>
          </a:xfrm>
        </p:spPr>
        <p:txBody>
          <a:bodyPr/>
          <a:lstStyle/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r>
              <a:rPr lang="en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2-2. Image Blog 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및 관리 기능</a:t>
            </a: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(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공통</a:t>
            </a: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, 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일부 확장 기능 가능</a:t>
            </a: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)</a:t>
            </a:r>
            <a:endParaRPr lang="ko-KR" altLang="en-US" sz="1400" i="1" dirty="0">
              <a:solidFill>
                <a:srgbClr val="FF0000"/>
              </a:solidFill>
              <a:latin typeface="+mn-ea"/>
              <a:cs typeface="Malgun Gothic"/>
            </a:endParaRPr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r>
              <a:rPr lang="en-US" altLang="ko-KR" sz="1200" dirty="0"/>
              <a:t>Django</a:t>
            </a:r>
            <a:r>
              <a:rPr lang="ko-KR" altLang="en-US" sz="1200" dirty="0"/>
              <a:t>의 모델과 관리 페이지를 통해 이미지 게시물 생성</a:t>
            </a:r>
            <a:r>
              <a:rPr lang="en-US" altLang="ko-KR" sz="1200" dirty="0"/>
              <a:t>, </a:t>
            </a:r>
            <a:r>
              <a:rPr lang="ko-KR" altLang="en-US" sz="1200" dirty="0"/>
              <a:t>수정</a:t>
            </a:r>
            <a:r>
              <a:rPr lang="en-US" altLang="ko-KR" sz="1200" dirty="0"/>
              <a:t>, </a:t>
            </a:r>
            <a:r>
              <a:rPr lang="ko-KR" altLang="en-US" sz="1200" dirty="0"/>
              <a:t>삭제 및 관리 기능을 제공합니다</a:t>
            </a:r>
            <a:r>
              <a:rPr lang="en-US" altLang="ko-KR" sz="1200" dirty="0"/>
              <a:t>. </a:t>
            </a:r>
            <a:endParaRPr lang="ko-KR" altLang="en-US" sz="800" dirty="0">
              <a:latin typeface="+mn-ea"/>
              <a:cs typeface="Gulim"/>
            </a:endParaRPr>
          </a:p>
          <a:p>
            <a:endParaRPr kumimoji="1" lang="ko-KR" altLang="en-US" sz="800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21701398-9CCD-B812-1428-A0D01599FD8A}"/>
              </a:ext>
            </a:extLst>
          </p:cNvPr>
          <p:cNvSpPr txBox="1">
            <a:spLocks/>
          </p:cNvSpPr>
          <p:nvPr/>
        </p:nvSpPr>
        <p:spPr>
          <a:xfrm>
            <a:off x="495300" y="3137878"/>
            <a:ext cx="4309110" cy="13747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1050" b="0" i="0">
                <a:solidFill>
                  <a:schemeClr val="bg1"/>
                </a:solidFill>
                <a:latin typeface="Consolas"/>
                <a:ea typeface="+mn-ea"/>
                <a:cs typeface="Consola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12065" latinLnBrk="0">
              <a:spcBef>
                <a:spcPts val="105"/>
              </a:spcBef>
              <a:tabLst>
                <a:tab pos="299720" algn="l"/>
              </a:tabLst>
            </a:pP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2-3. 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게시를 위한 </a:t>
            </a: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HTTP </a:t>
            </a:r>
            <a:r>
              <a:rPr lang="en-US" altLang="ko-KR" sz="1400" kern="0" spc="-5" dirty="0" err="1">
                <a:solidFill>
                  <a:srgbClr val="558ED5"/>
                </a:solidFill>
                <a:latin typeface="+mn-ea"/>
                <a:cs typeface="Malgun Gothic"/>
              </a:rPr>
              <a:t>Restfull</a:t>
            </a: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 API 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제공</a:t>
            </a: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(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공통</a:t>
            </a: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)</a:t>
            </a:r>
            <a:endParaRPr lang="ko-KR" altLang="en-US" sz="1400" i="1" kern="0" dirty="0">
              <a:solidFill>
                <a:srgbClr val="FF0000"/>
              </a:solidFill>
              <a:latin typeface="+mn-ea"/>
              <a:cs typeface="Malgun Gothic"/>
            </a:endParaRPr>
          </a:p>
          <a:p>
            <a:pPr marL="690880" lvl="1" indent="-287655" latinLnBrk="0">
              <a:spcBef>
                <a:spcPts val="1440"/>
              </a:spcBef>
              <a:buFontTx/>
              <a:buChar char="-"/>
              <a:tabLst>
                <a:tab pos="690880" algn="l"/>
                <a:tab pos="691515" algn="l"/>
              </a:tabLst>
            </a:pPr>
            <a:r>
              <a:rPr lang="en-US" altLang="ko-KR" sz="1200" dirty="0"/>
              <a:t>RESTful API</a:t>
            </a:r>
            <a:r>
              <a:rPr lang="ko-KR" altLang="en-US" sz="1200" dirty="0"/>
              <a:t>를 활용하여 클라이언트가 서버와 데이터를 주고받을 수 있도록 구현하였습니다</a:t>
            </a:r>
            <a:r>
              <a:rPr lang="en-US" altLang="ko-KR" sz="1200" dirty="0"/>
              <a:t>. Django </a:t>
            </a:r>
            <a:r>
              <a:rPr lang="ko-KR" altLang="en-US" sz="1200" dirty="0"/>
              <a:t>서버에서 이미지 업로드가 가능합니다</a:t>
            </a:r>
            <a:r>
              <a:rPr lang="en-US" altLang="ko-KR" sz="1200" dirty="0"/>
              <a:t>.</a:t>
            </a:r>
          </a:p>
          <a:p>
            <a:pPr marL="690880" lvl="1" indent="-287655" latinLnBrk="0">
              <a:spcBef>
                <a:spcPts val="1440"/>
              </a:spcBef>
              <a:buFontTx/>
              <a:buChar char="-"/>
              <a:tabLst>
                <a:tab pos="690880" algn="l"/>
                <a:tab pos="691515" algn="l"/>
              </a:tabLst>
            </a:pPr>
            <a:endParaRPr lang="ko-KR" altLang="en-US" sz="800" kern="0" dirty="0">
              <a:latin typeface="+mn-ea"/>
              <a:cs typeface="Gulim"/>
            </a:endParaRPr>
          </a:p>
          <a:p>
            <a:pPr latinLnBrk="0"/>
            <a:endParaRPr kumimoji="1" lang="ko-KR" altLang="en-US" sz="800" kern="0" dirty="0"/>
          </a:p>
        </p:txBody>
      </p:sp>
      <p:sp>
        <p:nvSpPr>
          <p:cNvPr id="6" name="내용 개체 틀 3">
            <a:extLst>
              <a:ext uri="{FF2B5EF4-FFF2-40B4-BE49-F238E27FC236}">
                <a16:creationId xmlns:a16="http://schemas.microsoft.com/office/drawing/2014/main" id="{A4BEBBAE-61C7-CA37-64BE-8E9F5E4C5900}"/>
              </a:ext>
            </a:extLst>
          </p:cNvPr>
          <p:cNvSpPr txBox="1">
            <a:spLocks/>
          </p:cNvSpPr>
          <p:nvPr/>
        </p:nvSpPr>
        <p:spPr>
          <a:xfrm>
            <a:off x="5064408" y="4038600"/>
            <a:ext cx="4309110" cy="14721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1050" b="0" i="0">
                <a:solidFill>
                  <a:schemeClr val="bg1"/>
                </a:solidFill>
                <a:latin typeface="Consolas"/>
                <a:ea typeface="+mn-ea"/>
                <a:cs typeface="Consola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12065" latinLnBrk="0">
              <a:spcBef>
                <a:spcPts val="105"/>
              </a:spcBef>
              <a:tabLst>
                <a:tab pos="299720" algn="l"/>
              </a:tabLst>
            </a:pP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2-4. Image 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목록</a:t>
            </a: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, 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획득을 위한 </a:t>
            </a: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HTTP </a:t>
            </a:r>
            <a:r>
              <a:rPr lang="en-US" altLang="ko-KR" sz="1400" kern="0" spc="-5" dirty="0" err="1">
                <a:solidFill>
                  <a:srgbClr val="558ED5"/>
                </a:solidFill>
                <a:latin typeface="+mn-ea"/>
                <a:cs typeface="Malgun Gothic"/>
              </a:rPr>
              <a:t>Restfull</a:t>
            </a: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 API 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제공</a:t>
            </a: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(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신규 추가 필요</a:t>
            </a: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)</a:t>
            </a:r>
            <a:endParaRPr lang="ko-KR" altLang="en-US" sz="1400" i="1" kern="0" dirty="0">
              <a:solidFill>
                <a:srgbClr val="FF0000"/>
              </a:solidFill>
              <a:latin typeface="+mn-ea"/>
              <a:cs typeface="Malgun Gothic"/>
            </a:endParaRPr>
          </a:p>
          <a:p>
            <a:pPr marL="690880" lvl="1" indent="-287655" latinLnBrk="0">
              <a:spcBef>
                <a:spcPts val="1440"/>
              </a:spcBef>
              <a:buFontTx/>
              <a:buChar char="-"/>
              <a:tabLst>
                <a:tab pos="690880" algn="l"/>
                <a:tab pos="691515" algn="l"/>
              </a:tabLst>
            </a:pPr>
            <a:r>
              <a:rPr lang="en-US" altLang="ko-KR" sz="1200" dirty="0"/>
              <a:t>Django Rest Framework</a:t>
            </a:r>
            <a:r>
              <a:rPr lang="ko-KR" altLang="en-US" sz="1200" dirty="0"/>
              <a:t>를 활용하여 이미지 목록 조회 및 획득 </a:t>
            </a:r>
            <a:r>
              <a:rPr lang="en-US" altLang="ko-KR" sz="1200" dirty="0"/>
              <a:t>API</a:t>
            </a:r>
            <a:r>
              <a:rPr lang="ko-KR" altLang="en-US" sz="1200" dirty="0"/>
              <a:t>를 구현합니다</a:t>
            </a:r>
            <a:r>
              <a:rPr lang="en-US" altLang="ko-KR" sz="1200" dirty="0"/>
              <a:t>. </a:t>
            </a:r>
            <a:r>
              <a:rPr lang="ko-KR" altLang="en-US" sz="1200" dirty="0"/>
              <a:t>클라이언트는 </a:t>
            </a:r>
            <a:r>
              <a:rPr lang="en-US" altLang="ko-KR" sz="1200" dirty="0"/>
              <a:t>API</a:t>
            </a:r>
            <a:r>
              <a:rPr lang="ko-KR" altLang="en-US" sz="1200" dirty="0"/>
              <a:t>를 통해 </a:t>
            </a:r>
            <a:r>
              <a:rPr lang="ko-KR" altLang="en-US" sz="1200" dirty="0" err="1"/>
              <a:t>업로드된</a:t>
            </a:r>
            <a:r>
              <a:rPr lang="ko-KR" altLang="en-US" sz="1200" dirty="0"/>
              <a:t> 이미지 데이터를 효율적으로 가져올 수 있습니다</a:t>
            </a:r>
            <a:r>
              <a:rPr lang="en-US" altLang="ko-KR" sz="1200" dirty="0"/>
              <a:t>.</a:t>
            </a:r>
            <a:endParaRPr lang="ko-KR" altLang="en-US" sz="800" kern="0" dirty="0">
              <a:latin typeface="+mn-ea"/>
              <a:cs typeface="Gulim"/>
            </a:endParaRPr>
          </a:p>
          <a:p>
            <a:pPr latinLnBrk="0"/>
            <a:endParaRPr kumimoji="1" lang="ko-KR" altLang="en-US" sz="800" kern="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D2C7D79-6FE5-5289-6B40-4604E3A25F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0200" y="2308457"/>
            <a:ext cx="2786026" cy="162836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5F97D52-CC85-5A48-C588-31C7CEC020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272" y="4201414"/>
            <a:ext cx="4401166" cy="114792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F43C18E-F131-5452-85CA-084E465F64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8093" y="5377412"/>
            <a:ext cx="3621739" cy="125675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657C608-DF78-6494-80C7-CBF7C15BA6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7800" y="1997056"/>
            <a:ext cx="2602916" cy="102650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9268A4E-FEC7-57E3-6BB5-B22E9B38C5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417" y="5377412"/>
            <a:ext cx="3118301" cy="137473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E5E32149-FA2C-6166-43A4-C402B76A660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28285" y="6064779"/>
            <a:ext cx="3533945" cy="724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4148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3F4422-BB0D-3E5A-7E5E-14136C8AC9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97A25E-EF9B-015E-ACE8-7A7A35A7BF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040" y="609888"/>
            <a:ext cx="8757919" cy="307777"/>
          </a:xfrm>
        </p:spPr>
        <p:txBody>
          <a:bodyPr/>
          <a:lstStyle/>
          <a:p>
            <a:r>
              <a:rPr lang="ko-KR" altLang="en-US" sz="2000" dirty="0">
                <a:solidFill>
                  <a:schemeClr val="tx2"/>
                </a:solidFill>
              </a:rPr>
              <a:t>기능 </a:t>
            </a:r>
            <a:r>
              <a:rPr lang="en-US" altLang="ko-KR" sz="2000" dirty="0">
                <a:solidFill>
                  <a:schemeClr val="tx2"/>
                </a:solidFill>
              </a:rPr>
              <a:t>-</a:t>
            </a:r>
            <a:r>
              <a:rPr lang="ko-KR" altLang="en-US" sz="2000" dirty="0">
                <a:solidFill>
                  <a:schemeClr val="tx2"/>
                </a:solidFill>
              </a:rPr>
              <a:t> </a:t>
            </a:r>
            <a:r>
              <a:rPr lang="en-US" altLang="ko-KR" sz="2000" dirty="0">
                <a:solidFill>
                  <a:schemeClr val="tx2"/>
                </a:solidFill>
              </a:rPr>
              <a:t>3. Client System(Android, </a:t>
            </a:r>
            <a:r>
              <a:rPr lang="en-US" altLang="ko-KR" dirty="0">
                <a:solidFill>
                  <a:schemeClr val="tx2"/>
                </a:solidFill>
              </a:rPr>
              <a:t>Java</a:t>
            </a:r>
            <a:r>
              <a:rPr lang="ko-KR" altLang="en-US" dirty="0">
                <a:solidFill>
                  <a:schemeClr val="tx2"/>
                </a:solidFill>
              </a:rPr>
              <a:t>기반</a:t>
            </a:r>
            <a:r>
              <a:rPr lang="en-US" altLang="ko-KR" sz="2000" dirty="0">
                <a:solidFill>
                  <a:schemeClr val="tx2"/>
                </a:solidFill>
              </a:rPr>
              <a:t>, </a:t>
            </a:r>
            <a:r>
              <a:rPr lang="ko-KR" altLang="en-US" sz="2000" dirty="0">
                <a:solidFill>
                  <a:schemeClr val="tx2"/>
                </a:solidFill>
              </a:rPr>
              <a:t>개별 제안</a:t>
            </a:r>
            <a:r>
              <a:rPr lang="en-US" altLang="ko-KR" sz="2000" dirty="0">
                <a:solidFill>
                  <a:schemeClr val="tx2"/>
                </a:solidFill>
              </a:rPr>
              <a:t>)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A394BAA-EF43-505D-E9D9-DC0027135C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5300" y="1143000"/>
            <a:ext cx="4309110" cy="1367041"/>
          </a:xfrm>
        </p:spPr>
        <p:txBody>
          <a:bodyPr/>
          <a:lstStyle/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3.1. Image list view 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기능</a:t>
            </a: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(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공통 기능</a:t>
            </a: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, 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개별 제안</a:t>
            </a: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)</a:t>
            </a:r>
          </a:p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endParaRPr lang="en-US" altLang="ko-KR" sz="1400" spc="-5" dirty="0">
              <a:solidFill>
                <a:srgbClr val="558ED5"/>
              </a:solidFill>
              <a:latin typeface="+mn-ea"/>
              <a:cs typeface="Malgun Gothic"/>
            </a:endParaRPr>
          </a:p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r>
              <a:rPr lang="ko-KR" altLang="en-US" sz="1000" b="1" dirty="0">
                <a:solidFill>
                  <a:schemeClr val="tx1"/>
                </a:solidFill>
                <a:latin typeface="+mn-ea"/>
                <a:cs typeface="Malgun Gothic"/>
              </a:rPr>
              <a:t>서버에서 제공하는 이미지 데이터를 클라이언트</a:t>
            </a:r>
            <a:r>
              <a:rPr lang="en-US" altLang="ko-KR" sz="1000" b="1" dirty="0">
                <a:solidFill>
                  <a:schemeClr val="tx1"/>
                </a:solidFill>
                <a:latin typeface="+mn-ea"/>
                <a:cs typeface="Malgun Gothic"/>
              </a:rPr>
              <a:t>(Android </a:t>
            </a:r>
            <a:r>
              <a:rPr lang="ko-KR" altLang="en-US" sz="1000" b="1" dirty="0">
                <a:solidFill>
                  <a:schemeClr val="tx1"/>
                </a:solidFill>
                <a:latin typeface="+mn-ea"/>
                <a:cs typeface="Malgun Gothic"/>
              </a:rPr>
              <a:t>앱</a:t>
            </a:r>
            <a:r>
              <a:rPr lang="en-US" altLang="ko-KR" sz="1000" b="1" dirty="0">
                <a:solidFill>
                  <a:schemeClr val="tx1"/>
                </a:solidFill>
                <a:latin typeface="+mn-ea"/>
                <a:cs typeface="Malgun Gothic"/>
              </a:rPr>
              <a:t>)</a:t>
            </a:r>
            <a:r>
              <a:rPr lang="ko-KR" altLang="en-US" sz="1000" b="1" dirty="0">
                <a:solidFill>
                  <a:schemeClr val="tx1"/>
                </a:solidFill>
                <a:latin typeface="+mn-ea"/>
                <a:cs typeface="Malgun Gothic"/>
              </a:rPr>
              <a:t>에서 리스트 형태로 표시합니다</a:t>
            </a:r>
            <a:r>
              <a:rPr lang="en-US" altLang="ko-KR" sz="1000" b="1" dirty="0">
                <a:solidFill>
                  <a:schemeClr val="tx1"/>
                </a:solidFill>
                <a:latin typeface="+mn-ea"/>
                <a:cs typeface="Malgun Gothic"/>
              </a:rPr>
              <a:t>. RESTful API</a:t>
            </a:r>
            <a:r>
              <a:rPr lang="ko-KR" altLang="en-US" sz="1000" b="1" dirty="0">
                <a:solidFill>
                  <a:schemeClr val="tx1"/>
                </a:solidFill>
                <a:latin typeface="+mn-ea"/>
                <a:cs typeface="Malgun Gothic"/>
              </a:rPr>
              <a:t>와 연동하여 실시간 데이터를 가져오고 </a:t>
            </a:r>
            <a:r>
              <a:rPr lang="en-US" altLang="ko-KR" sz="1000" b="1" dirty="0">
                <a:solidFill>
                  <a:schemeClr val="tx1"/>
                </a:solidFill>
                <a:latin typeface="+mn-ea"/>
                <a:cs typeface="Malgun Gothic"/>
              </a:rPr>
              <a:t>UI</a:t>
            </a:r>
            <a:r>
              <a:rPr lang="ko-KR" altLang="en-US" sz="1000" b="1" dirty="0">
                <a:solidFill>
                  <a:schemeClr val="tx1"/>
                </a:solidFill>
                <a:latin typeface="+mn-ea"/>
                <a:cs typeface="Malgun Gothic"/>
              </a:rPr>
              <a:t>에 표시합니다</a:t>
            </a:r>
          </a:p>
          <a:p>
            <a:pPr marL="233680" indent="-287655"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endParaRPr lang="ko-KR" altLang="en-US" sz="800" dirty="0">
              <a:latin typeface="+mn-ea"/>
              <a:cs typeface="Gulim"/>
            </a:endParaRPr>
          </a:p>
          <a:p>
            <a:endParaRPr kumimoji="1" lang="ko-KR" altLang="en-US" sz="800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750B8A7-7FF0-6EAE-390E-8D3D5A0B7D5F}"/>
              </a:ext>
            </a:extLst>
          </p:cNvPr>
          <p:cNvSpPr>
            <a:spLocks noGrp="1"/>
          </p:cNvSpPr>
          <p:nvPr>
            <p:ph sz="half" idx="3"/>
          </p:nvPr>
        </p:nvSpPr>
        <p:spPr>
          <a:xfrm>
            <a:off x="5101590" y="1143000"/>
            <a:ext cx="3204210" cy="1700466"/>
          </a:xfrm>
        </p:spPr>
        <p:txBody>
          <a:bodyPr/>
          <a:lstStyle/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r>
              <a:rPr lang="en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3.2. Image 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목록</a:t>
            </a: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, 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획득을 위한 </a:t>
            </a:r>
            <a:r>
              <a:rPr lang="en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HTTP </a:t>
            </a:r>
            <a:r>
              <a:rPr lang="en" altLang="ko-KR" sz="1400" spc="-5" dirty="0" err="1">
                <a:solidFill>
                  <a:srgbClr val="558ED5"/>
                </a:solidFill>
                <a:latin typeface="+mn-ea"/>
                <a:cs typeface="Malgun Gothic"/>
              </a:rPr>
              <a:t>Restfull</a:t>
            </a:r>
            <a:r>
              <a:rPr lang="en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 API 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사용</a:t>
            </a: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(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신규 추가 필요</a:t>
            </a: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)</a:t>
            </a:r>
            <a:endParaRPr lang="ko-KR" altLang="en-US" sz="1400" b="1" spc="-5" dirty="0">
              <a:solidFill>
                <a:srgbClr val="558ED5"/>
              </a:solidFill>
              <a:latin typeface="+mn-ea"/>
              <a:cs typeface="Malgun Gothic"/>
            </a:endParaRPr>
          </a:p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/>
              <a:buChar char=""/>
              <a:tabLst>
                <a:tab pos="299720" algn="l"/>
              </a:tabLst>
            </a:pPr>
            <a:endParaRPr lang="ko-KR" altLang="en-US" sz="1400" i="1" dirty="0">
              <a:solidFill>
                <a:srgbClr val="FF0000"/>
              </a:solidFill>
              <a:latin typeface="+mn-ea"/>
              <a:cs typeface="Malgun Gothic"/>
            </a:endParaRPr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r>
              <a:rPr lang="ko-KR" altLang="en-US" sz="1200" dirty="0"/>
              <a:t>서버의 이미지 목록 </a:t>
            </a:r>
            <a:r>
              <a:rPr lang="en-US" altLang="ko-KR" sz="1200" dirty="0"/>
              <a:t>API</a:t>
            </a:r>
            <a:r>
              <a:rPr lang="ko-KR" altLang="en-US" sz="1200" dirty="0"/>
              <a:t>를 통해 클라이언트에서 이미지를 요청하고 다운로드할 수 있습니다</a:t>
            </a:r>
            <a:r>
              <a:rPr lang="en-US" altLang="ko-KR" sz="1200" dirty="0"/>
              <a:t>. Android </a:t>
            </a:r>
            <a:r>
              <a:rPr lang="ko-KR" altLang="en-US" sz="1200" dirty="0"/>
              <a:t>앱에서는 이 데이터를 활용하여 이미지 뷰를 업데이트합니다</a:t>
            </a:r>
            <a:r>
              <a:rPr lang="en-US" altLang="ko-KR" sz="1200" dirty="0"/>
              <a:t>.</a:t>
            </a:r>
            <a:endParaRPr lang="ko-KR" altLang="en-US" sz="800" dirty="0">
              <a:latin typeface="+mn-ea"/>
              <a:cs typeface="Gulim"/>
            </a:endParaRPr>
          </a:p>
          <a:p>
            <a:endParaRPr kumimoji="1" lang="ko-KR" altLang="en-US" sz="800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6E01DD3E-BC55-0D0F-9780-7B8B684C16E3}"/>
              </a:ext>
            </a:extLst>
          </p:cNvPr>
          <p:cNvSpPr txBox="1">
            <a:spLocks/>
          </p:cNvSpPr>
          <p:nvPr/>
        </p:nvSpPr>
        <p:spPr>
          <a:xfrm>
            <a:off x="95955" y="3572829"/>
            <a:ext cx="4309110" cy="12875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1050" b="0" i="0">
                <a:solidFill>
                  <a:schemeClr val="bg1"/>
                </a:solidFill>
                <a:latin typeface="Consolas"/>
                <a:ea typeface="+mn-ea"/>
                <a:cs typeface="Consola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12065" latinLnBrk="0">
              <a:spcBef>
                <a:spcPts val="105"/>
              </a:spcBef>
              <a:tabLst>
                <a:tab pos="299720" algn="l"/>
              </a:tabLst>
            </a:pP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3.3. 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공통기능 및 추가기능을 활용한 사용자 시나리오 및 </a:t>
            </a: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UI 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제공 </a:t>
            </a: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(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신규 추가 필요</a:t>
            </a: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)</a:t>
            </a:r>
          </a:p>
          <a:p>
            <a:pPr marL="403225" lvl="1" latinLnBrk="0">
              <a:spcBef>
                <a:spcPts val="1440"/>
              </a:spcBef>
              <a:tabLst>
                <a:tab pos="690880" algn="l"/>
                <a:tab pos="691515" algn="l"/>
              </a:tabLst>
            </a:pPr>
            <a:r>
              <a:rPr lang="ko-KR" altLang="en-US" sz="1200" dirty="0"/>
              <a:t>동기화를 누르면 </a:t>
            </a:r>
            <a:r>
              <a:rPr lang="en-US" altLang="ko-KR" sz="1200" dirty="0" err="1"/>
              <a:t>django</a:t>
            </a:r>
            <a:r>
              <a:rPr lang="ko-KR" altLang="en-US" sz="1200" dirty="0"/>
              <a:t>에 있는 이미지를 부를 수 있음 또 이미지 숨김</a:t>
            </a:r>
            <a:r>
              <a:rPr lang="en-US" altLang="ko-KR" sz="1200" dirty="0"/>
              <a:t>, </a:t>
            </a:r>
            <a:r>
              <a:rPr lang="ko-KR" altLang="en-US" sz="1200" dirty="0"/>
              <a:t>보기 버튼을 누르면 이미지를 </a:t>
            </a:r>
            <a:r>
              <a:rPr lang="ko-KR" altLang="en-US" sz="1200" dirty="0" err="1"/>
              <a:t>숨기거간나</a:t>
            </a:r>
            <a:r>
              <a:rPr lang="ko-KR" altLang="en-US" sz="1200" dirty="0"/>
              <a:t> 볼 수 있음</a:t>
            </a:r>
            <a:r>
              <a:rPr lang="en-US" altLang="ko-KR" sz="1200" dirty="0"/>
              <a:t>.</a:t>
            </a:r>
            <a:endParaRPr lang="ko-KR" altLang="en-US" sz="800" kern="0" dirty="0">
              <a:latin typeface="+mn-ea"/>
              <a:cs typeface="Gulim"/>
            </a:endParaRPr>
          </a:p>
          <a:p>
            <a:pPr latinLnBrk="0"/>
            <a:endParaRPr kumimoji="1" lang="ko-KR" altLang="en-US" sz="800" kern="0" dirty="0"/>
          </a:p>
        </p:txBody>
      </p:sp>
      <p:sp>
        <p:nvSpPr>
          <p:cNvPr id="6" name="내용 개체 틀 3">
            <a:extLst>
              <a:ext uri="{FF2B5EF4-FFF2-40B4-BE49-F238E27FC236}">
                <a16:creationId xmlns:a16="http://schemas.microsoft.com/office/drawing/2014/main" id="{0F8C301E-3D83-105C-BBF1-8DF4BD734E96}"/>
              </a:ext>
            </a:extLst>
          </p:cNvPr>
          <p:cNvSpPr txBox="1">
            <a:spLocks/>
          </p:cNvSpPr>
          <p:nvPr/>
        </p:nvSpPr>
        <p:spPr>
          <a:xfrm>
            <a:off x="5101590" y="3593057"/>
            <a:ext cx="4309110" cy="948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1050" b="0" i="0">
                <a:solidFill>
                  <a:schemeClr val="bg1"/>
                </a:solidFill>
                <a:latin typeface="Consolas"/>
                <a:ea typeface="+mn-ea"/>
                <a:cs typeface="Consola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12065" latinLnBrk="0">
              <a:spcBef>
                <a:spcPts val="105"/>
              </a:spcBef>
              <a:tabLst>
                <a:tab pos="299720" algn="l"/>
              </a:tabLst>
            </a:pP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3-4. 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기타 추가 기능</a:t>
            </a:r>
            <a:endParaRPr lang="en-US" altLang="ko-KR" sz="1400" kern="0" spc="-5" dirty="0">
              <a:solidFill>
                <a:srgbClr val="558ED5"/>
              </a:solidFill>
              <a:latin typeface="+mn-ea"/>
              <a:cs typeface="Malgun Gothic"/>
            </a:endParaRPr>
          </a:p>
          <a:p>
            <a:pPr marL="12065" latinLnBrk="0">
              <a:spcBef>
                <a:spcPts val="105"/>
              </a:spcBef>
              <a:tabLst>
                <a:tab pos="299720" algn="l"/>
              </a:tabLst>
            </a:pPr>
            <a:endParaRPr lang="en-US" altLang="ko-KR" sz="1400" i="1" kern="0" dirty="0">
              <a:solidFill>
                <a:srgbClr val="FF0000"/>
              </a:solidFill>
              <a:latin typeface="+mn-ea"/>
              <a:cs typeface="Malgun Gothic"/>
            </a:endParaRPr>
          </a:p>
          <a:p>
            <a:pPr marL="12065" latinLnBrk="0">
              <a:spcBef>
                <a:spcPts val="105"/>
              </a:spcBef>
              <a:tabLst>
                <a:tab pos="299720" algn="l"/>
              </a:tabLst>
            </a:pPr>
            <a:r>
              <a:rPr lang="ko-KR" altLang="en-US" sz="1100" kern="0" dirty="0">
                <a:solidFill>
                  <a:schemeClr val="tx1"/>
                </a:solidFill>
                <a:latin typeface="+mn-ea"/>
                <a:cs typeface="Malgun Gothic"/>
              </a:rPr>
              <a:t>이미지를 누르면 확대 </a:t>
            </a:r>
            <a:r>
              <a:rPr lang="en-US" altLang="ko-KR" sz="1100" kern="0" dirty="0">
                <a:solidFill>
                  <a:schemeClr val="tx1"/>
                </a:solidFill>
                <a:latin typeface="+mn-ea"/>
                <a:cs typeface="Malgun Gothic"/>
              </a:rPr>
              <a:t>or </a:t>
            </a:r>
            <a:r>
              <a:rPr lang="ko-KR" altLang="en-US" sz="1100" kern="0" dirty="0">
                <a:solidFill>
                  <a:schemeClr val="tx1"/>
                </a:solidFill>
                <a:latin typeface="+mn-ea"/>
                <a:cs typeface="Malgun Gothic"/>
              </a:rPr>
              <a:t>축소 할 수 있음 더보기를 누르면 다시 스크롤 내려서 다른 사진들 확인 가능</a:t>
            </a:r>
          </a:p>
          <a:p>
            <a:pPr latinLnBrk="0"/>
            <a:r>
              <a:rPr kumimoji="1" lang="ko-KR" altLang="en-US" sz="800" kern="0" dirty="0" err="1"/>
              <a:t>ㅇ</a:t>
            </a:r>
            <a:endParaRPr kumimoji="1" lang="ko-KR" altLang="en-US" sz="800" kern="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F5D9B89-61B7-D1F7-1495-7DF6E66D5A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3264944"/>
            <a:ext cx="5486932" cy="15775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E2BBB75-C176-0473-F9E0-389CC71766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4824" y="1192988"/>
            <a:ext cx="987135" cy="207195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9A1A0AC-F269-CEFB-113C-D8D39EE2C3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2163" y="4542035"/>
            <a:ext cx="995737" cy="213145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776FB2F-6886-354E-25F2-97F1D40E2B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71859" y="4542034"/>
            <a:ext cx="979316" cy="213145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D6C92F4-D663-E4A5-2AA6-062F49C62C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7895" y="4571780"/>
            <a:ext cx="1078050" cy="2319337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CF53B2D1-86A2-45AC-DC3D-57941CF7C96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68719" y="4647118"/>
            <a:ext cx="1019389" cy="2210882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FBE54D8E-0FD5-2128-DDE4-FBABBC3D3DD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44192" y="4647118"/>
            <a:ext cx="1019388" cy="2243999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D5400D39-17DF-D714-3F1D-DB1B3E77635F}"/>
              </a:ext>
            </a:extLst>
          </p:cNvPr>
          <p:cNvSpPr txBox="1"/>
          <p:nvPr/>
        </p:nvSpPr>
        <p:spPr>
          <a:xfrm>
            <a:off x="1080629" y="6041861"/>
            <a:ext cx="6858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/>
              <a:t>처음 화면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5400D39-17DF-D714-3F1D-DB1B3E77635F}"/>
              </a:ext>
            </a:extLst>
          </p:cNvPr>
          <p:cNvSpPr txBox="1"/>
          <p:nvPr/>
        </p:nvSpPr>
        <p:spPr>
          <a:xfrm>
            <a:off x="2275173" y="6082969"/>
            <a:ext cx="988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/>
              <a:t>동기화버튼 누른 후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99A4C0D-04A5-DB95-C2B0-B7F0617A7282}"/>
              </a:ext>
            </a:extLst>
          </p:cNvPr>
          <p:cNvSpPr txBox="1"/>
          <p:nvPr/>
        </p:nvSpPr>
        <p:spPr>
          <a:xfrm>
            <a:off x="3485350" y="5506407"/>
            <a:ext cx="1031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이미지 숨기기 버튼 누른 후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21430541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A6232A-58D9-EFAF-E142-261AA29A4B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711783AD-4A19-F75E-4B88-637986810F13}"/>
              </a:ext>
            </a:extLst>
          </p:cNvPr>
          <p:cNvSpPr txBox="1"/>
          <p:nvPr/>
        </p:nvSpPr>
        <p:spPr>
          <a:xfrm>
            <a:off x="1208504" y="6486875"/>
            <a:ext cx="17056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Image </a:t>
            </a:r>
            <a:r>
              <a:rPr sz="1400" b="1" spc="-5" dirty="0">
                <a:solidFill>
                  <a:srgbClr val="1F497D"/>
                </a:solidFill>
                <a:latin typeface="Times New Roman"/>
                <a:cs typeface="Times New Roman"/>
              </a:rPr>
              <a:t>Processing</a:t>
            </a:r>
            <a:r>
              <a:rPr sz="1400" b="1" spc="-70" dirty="0">
                <a:solidFill>
                  <a:srgbClr val="1F497D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Lab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8" name="object 3">
            <a:extLst>
              <a:ext uri="{FF2B5EF4-FFF2-40B4-BE49-F238E27FC236}">
                <a16:creationId xmlns:a16="http://schemas.microsoft.com/office/drawing/2014/main" id="{6563D0E5-729D-C3F5-A03A-E7E165C1FF4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74040" y="609888"/>
            <a:ext cx="5674360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lang="ko-KR" altLang="en-US" sz="2000" dirty="0"/>
              <a:t>기능</a:t>
            </a:r>
            <a:r>
              <a:rPr lang="en-US" altLang="ko-KR" sz="2000" dirty="0"/>
              <a:t>- </a:t>
            </a:r>
            <a:r>
              <a:rPr lang="ko-KR" altLang="en-US" dirty="0"/>
              <a:t>에지</a:t>
            </a:r>
            <a:r>
              <a:rPr lang="en-US" altLang="ko-KR" dirty="0"/>
              <a:t>/</a:t>
            </a:r>
            <a:r>
              <a:rPr lang="ko-KR" altLang="en-US" dirty="0"/>
              <a:t>서버</a:t>
            </a:r>
            <a:r>
              <a:rPr lang="en-US" altLang="ko-KR" dirty="0"/>
              <a:t>/</a:t>
            </a:r>
            <a:r>
              <a:rPr lang="ko-KR" altLang="en-US" dirty="0"/>
              <a:t>스마트폰 클라이언트의 역할</a:t>
            </a:r>
            <a:endParaRPr lang="ko-KR" altLang="en-US" i="1" dirty="0">
              <a:solidFill>
                <a:srgbClr val="FF0000"/>
              </a:solidFill>
            </a:endParaRPr>
          </a:p>
        </p:txBody>
      </p:sp>
      <p:sp>
        <p:nvSpPr>
          <p:cNvPr id="9" name="object 4">
            <a:extLst>
              <a:ext uri="{FF2B5EF4-FFF2-40B4-BE49-F238E27FC236}">
                <a16:creationId xmlns:a16="http://schemas.microsoft.com/office/drawing/2014/main" id="{53BB13AF-697E-E013-A8CF-3EDB081622C0}"/>
              </a:ext>
            </a:extLst>
          </p:cNvPr>
          <p:cNvSpPr txBox="1"/>
          <p:nvPr/>
        </p:nvSpPr>
        <p:spPr>
          <a:xfrm>
            <a:off x="574040" y="1124817"/>
            <a:ext cx="8080375" cy="416844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/>
              <a:buChar char=""/>
              <a:tabLst>
                <a:tab pos="299720" algn="l"/>
              </a:tabLst>
            </a:pPr>
            <a:r>
              <a:rPr lang="ko-KR" altLang="en-US" sz="2000" spc="-5" dirty="0" err="1">
                <a:solidFill>
                  <a:srgbClr val="558ED5"/>
                </a:solidFill>
                <a:latin typeface="+mn-ea"/>
                <a:cs typeface="Malgun Gothic"/>
              </a:rPr>
              <a:t>엣지</a:t>
            </a:r>
            <a:endParaRPr lang="en-US" altLang="ko-KR" sz="2000" spc="-5" dirty="0">
              <a:solidFill>
                <a:srgbClr val="558ED5"/>
              </a:solidFill>
              <a:latin typeface="+mn-ea"/>
              <a:cs typeface="Malgun Gothic"/>
            </a:endParaRPr>
          </a:p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/>
              <a:buChar char=""/>
              <a:tabLst>
                <a:tab pos="299720" algn="l"/>
              </a:tabLst>
            </a:pPr>
            <a:endParaRPr lang="en-US" altLang="ko-KR" sz="2000" spc="-5" dirty="0">
              <a:solidFill>
                <a:srgbClr val="558ED5"/>
              </a:solidFill>
              <a:latin typeface="+mn-ea"/>
              <a:cs typeface="Malgun Gothic"/>
            </a:endParaRPr>
          </a:p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/>
              <a:buChar char=""/>
              <a:tabLst>
                <a:tab pos="299720" algn="l"/>
              </a:tabLst>
            </a:pPr>
            <a:endParaRPr lang="en-US" altLang="ko-KR" sz="2000" spc="-5" dirty="0">
              <a:solidFill>
                <a:srgbClr val="558ED5"/>
              </a:solidFill>
              <a:latin typeface="+mn-ea"/>
              <a:cs typeface="Malgun Gothic"/>
            </a:endParaRPr>
          </a:p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r>
              <a:rPr lang="en-US" altLang="ko-KR" sz="2000" spc="-5" dirty="0">
                <a:solidFill>
                  <a:srgbClr val="558ED5"/>
                </a:solidFill>
                <a:latin typeface="+mn-ea"/>
                <a:cs typeface="Malgun Gothic"/>
              </a:rPr>
              <a:t>	 </a:t>
            </a:r>
          </a:p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endParaRPr lang="en-US" altLang="ko-KR" sz="2000" spc="-5" dirty="0">
              <a:solidFill>
                <a:srgbClr val="558ED5"/>
              </a:solidFill>
              <a:latin typeface="+mn-ea"/>
              <a:cs typeface="Gulim"/>
            </a:endParaRPr>
          </a:p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endParaRPr lang="en-US" altLang="ko-KR" sz="2000" spc="-5" dirty="0">
              <a:solidFill>
                <a:srgbClr val="558ED5"/>
              </a:solidFill>
              <a:latin typeface="+mn-ea"/>
              <a:cs typeface="Gulim"/>
            </a:endParaRPr>
          </a:p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/>
              <a:buChar char=""/>
              <a:tabLst>
                <a:tab pos="299720" algn="l"/>
              </a:tabLst>
            </a:pPr>
            <a:r>
              <a:rPr lang="ko-KR" altLang="en-US" sz="2000" spc="-5" dirty="0">
                <a:solidFill>
                  <a:srgbClr val="558ED5"/>
                </a:solidFill>
                <a:latin typeface="+mn-ea"/>
                <a:cs typeface="Gulim"/>
              </a:rPr>
              <a:t>서버 </a:t>
            </a:r>
            <a:endParaRPr lang="en-US" altLang="ko-KR" sz="2000" spc="-5" dirty="0">
              <a:solidFill>
                <a:srgbClr val="558ED5"/>
              </a:solidFill>
              <a:latin typeface="+mn-ea"/>
              <a:cs typeface="Gulim"/>
            </a:endParaRPr>
          </a:p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endParaRPr lang="en-US" altLang="ko-KR" sz="2000" spc="-5" dirty="0">
              <a:solidFill>
                <a:srgbClr val="558ED5"/>
              </a:solidFill>
              <a:latin typeface="+mn-ea"/>
              <a:cs typeface="Gulim"/>
            </a:endParaRPr>
          </a:p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endParaRPr lang="en-US" altLang="ko-KR" sz="2000" spc="-5" dirty="0">
              <a:solidFill>
                <a:srgbClr val="558ED5"/>
              </a:solidFill>
              <a:latin typeface="+mn-ea"/>
              <a:cs typeface="Gulim"/>
            </a:endParaRPr>
          </a:p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endParaRPr lang="en-US" altLang="ko-KR" sz="2000" spc="-5" dirty="0">
              <a:solidFill>
                <a:srgbClr val="558ED5"/>
              </a:solidFill>
              <a:latin typeface="+mn-ea"/>
              <a:cs typeface="Gulim"/>
            </a:endParaRPr>
          </a:p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endParaRPr lang="en-US" altLang="ko-KR" sz="2000" spc="-5" dirty="0">
              <a:solidFill>
                <a:srgbClr val="558ED5"/>
              </a:solidFill>
              <a:latin typeface="+mn-ea"/>
              <a:cs typeface="Gulim"/>
            </a:endParaRPr>
          </a:p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endParaRPr lang="en-US" altLang="ko-KR" sz="2000" spc="-5" dirty="0">
              <a:solidFill>
                <a:srgbClr val="558ED5"/>
              </a:solidFill>
              <a:latin typeface="+mn-ea"/>
              <a:cs typeface="Gulim"/>
            </a:endParaRPr>
          </a:p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/>
              <a:buChar char=""/>
              <a:tabLst>
                <a:tab pos="299720" algn="l"/>
              </a:tabLst>
            </a:pPr>
            <a:r>
              <a:rPr lang="ko-KR" altLang="en-US" sz="2000" spc="-5" dirty="0">
                <a:solidFill>
                  <a:srgbClr val="558ED5"/>
                </a:solidFill>
                <a:latin typeface="+mn-ea"/>
                <a:cs typeface="Gulim"/>
              </a:rPr>
              <a:t>클라이언트</a:t>
            </a:r>
            <a:endParaRPr lang="ko-KR" altLang="en-US" sz="1800" dirty="0">
              <a:latin typeface="+mn-ea"/>
              <a:cs typeface="Gulim"/>
            </a:endParaRPr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53B51E4A-13A8-BD0F-8F29-3EFFCFC6AA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8873" y="1654026"/>
            <a:ext cx="9002336" cy="13849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주요 역할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YOLOv5 객체 탐지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강아지와 같은 특정 객체를 실시간으로 탐지.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변화 감지(</a:t>
            </a:r>
            <a:r>
              <a:rPr kumimoji="0" lang="ko-KR" altLang="ko-KR" sz="12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Change</a:t>
            </a:r>
            <a:r>
              <a:rPr kumimoji="0" lang="ko-KR" altLang="ko-KR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2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Detection</a:t>
            </a:r>
            <a:r>
              <a:rPr kumimoji="0" lang="ko-KR" altLang="ko-KR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프레임 간 차이를 계산하여 객체가 추가되거나 제거된 상황을 감지.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자동 캡처 및 데이터 전송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강아지가 탐지될 때 프레임을 캡처하고, 해당 이미지를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Django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서버로 HTTP/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RESTful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API를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통해 전송.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사용 기술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YOLOv5,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OpenCV</a:t>
            </a:r>
            <a:r>
              <a:rPr lang="en-US" altLang="ko-KR" sz="1200" dirty="0">
                <a:latin typeface="Arial" panose="020B0604020202020204" pitchFamily="34" charset="0"/>
              </a:rPr>
              <a:t> ,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HTTP/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RESTful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API를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통해 Service System과 통신.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5">
            <a:extLst>
              <a:ext uri="{FF2B5EF4-FFF2-40B4-BE49-F238E27FC236}">
                <a16:creationId xmlns:a16="http://schemas.microsoft.com/office/drawing/2014/main" id="{8E6F115C-5F6E-D3CD-4121-433EEA4D84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8873" y="3484930"/>
            <a:ext cx="7315200" cy="12772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주요 역할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이미지 데이터 관리</a:t>
            </a:r>
            <a:r>
              <a:rPr lang="en-US" altLang="ko-KR" sz="1100" dirty="0">
                <a:latin typeface="Arial" panose="020B0604020202020204" pitchFamily="34" charset="0"/>
              </a:rPr>
              <a:t> :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Django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기반 이미지 블로그를 활용해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캡처된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이미지를 저장 및 관리.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사용자 인증 및 보안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  <a:r>
              <a:rPr kumimoji="0" lang="en-US" altLang="ko-K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보안키를 기반으로 사용자 인증을 처리.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API 제공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  <a:r>
              <a:rPr kumimoji="0" lang="en-US" altLang="ko-K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클라이언트(모바일 앱)에서 이미지 데이터에 접근할 수 있도록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RESTful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API 제공..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사용 기술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ko-K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Django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Nginx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RESTful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API</a:t>
            </a:r>
            <a:r>
              <a:rPr kumimoji="0" lang="en-US" altLang="ko-K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클라우드 스토리지와 연계.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7F59DDF-B39C-1871-C3CE-4387C57CDEB8}"/>
              </a:ext>
            </a:extLst>
          </p:cNvPr>
          <p:cNvSpPr txBox="1"/>
          <p:nvPr/>
        </p:nvSpPr>
        <p:spPr>
          <a:xfrm>
            <a:off x="798873" y="5357231"/>
            <a:ext cx="812345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ko-KR" altLang="en-US" sz="1200" b="1" dirty="0"/>
              <a:t>주요 역할</a:t>
            </a:r>
            <a:r>
              <a:rPr lang="en-US" altLang="ko-KR" sz="1200" dirty="0"/>
              <a:t>:</a:t>
            </a:r>
            <a:r>
              <a:rPr lang="ko-KR" altLang="en-US" sz="1200" b="1" dirty="0"/>
              <a:t>실시간 알림</a:t>
            </a:r>
            <a:r>
              <a:rPr lang="en-US" altLang="ko-KR" sz="1200" dirty="0"/>
              <a:t>: </a:t>
            </a:r>
            <a:r>
              <a:rPr lang="ko-KR" altLang="en-US" sz="1200" dirty="0"/>
              <a:t>강아지가 탐지되었을 때 푸시 알림으로 사용자에게 알림 제공</a:t>
            </a:r>
            <a:r>
              <a:rPr lang="en-US" altLang="ko-KR" sz="12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200" b="1" dirty="0"/>
              <a:t>이미지 확인 및 관리</a:t>
            </a:r>
            <a:r>
              <a:rPr lang="en-US" altLang="ko-KR" sz="1200" dirty="0"/>
              <a:t>: </a:t>
            </a:r>
            <a:r>
              <a:rPr lang="ko-KR" altLang="en-US" sz="1200" dirty="0"/>
              <a:t>서버에서 제공한 </a:t>
            </a:r>
            <a:r>
              <a:rPr lang="en-US" altLang="ko-KR" sz="1200" dirty="0"/>
              <a:t>API</a:t>
            </a:r>
            <a:r>
              <a:rPr lang="ko-KR" altLang="en-US" sz="1200" dirty="0"/>
              <a:t>를 통해 </a:t>
            </a:r>
            <a:r>
              <a:rPr lang="ko-KR" altLang="en-US" sz="1200" dirty="0" err="1"/>
              <a:t>캡처된</a:t>
            </a:r>
            <a:r>
              <a:rPr lang="ko-KR" altLang="en-US" sz="1200" dirty="0"/>
              <a:t> 이미지를 확인하고</a:t>
            </a:r>
            <a:r>
              <a:rPr lang="en-US" altLang="ko-KR" sz="1200" dirty="0"/>
              <a:t>, </a:t>
            </a:r>
            <a:r>
              <a:rPr lang="ko-KR" altLang="en-US" sz="1200" dirty="0"/>
              <a:t>다운로드 가능</a:t>
            </a:r>
            <a:r>
              <a:rPr lang="en-US" altLang="ko-KR" sz="12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200" b="1" dirty="0"/>
              <a:t>검색 및 필터링</a:t>
            </a:r>
            <a:r>
              <a:rPr lang="en-US" altLang="ko-KR" sz="1200" dirty="0"/>
              <a:t>: </a:t>
            </a:r>
            <a:r>
              <a:rPr lang="ko-KR" altLang="en-US" sz="1200" dirty="0"/>
              <a:t>특정 시간대나 이벤트 조건으로 이미지를 검색</a:t>
            </a:r>
            <a:r>
              <a:rPr lang="en-US" altLang="ko-KR" sz="12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200" b="1" dirty="0"/>
              <a:t>UI </a:t>
            </a:r>
            <a:r>
              <a:rPr lang="ko-KR" altLang="en-US" sz="1200" b="1" dirty="0"/>
              <a:t>인터페이스 제공</a:t>
            </a:r>
            <a:r>
              <a:rPr lang="en-US" altLang="ko-KR" sz="1200" dirty="0"/>
              <a:t>: </a:t>
            </a:r>
            <a:r>
              <a:rPr lang="ko-KR" altLang="en-US" sz="1200" dirty="0" err="1"/>
              <a:t>캡처된</a:t>
            </a:r>
            <a:r>
              <a:rPr lang="ko-KR" altLang="en-US" sz="1200" dirty="0"/>
              <a:t> 이미지를 시간순으로 정렬하여 사용자 친화적인 환경 제공</a:t>
            </a:r>
            <a:r>
              <a:rPr lang="en-US" altLang="ko-KR" sz="1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09611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08504" y="6486875"/>
            <a:ext cx="17056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Image </a:t>
            </a:r>
            <a:r>
              <a:rPr sz="1400" b="1" spc="-5" dirty="0">
                <a:solidFill>
                  <a:srgbClr val="1F497D"/>
                </a:solidFill>
                <a:latin typeface="Times New Roman"/>
                <a:cs typeface="Times New Roman"/>
              </a:rPr>
              <a:t>Processing</a:t>
            </a:r>
            <a:r>
              <a:rPr sz="1400" b="1" spc="-70" dirty="0">
                <a:solidFill>
                  <a:srgbClr val="1F497D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Lab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4040" y="609888"/>
            <a:ext cx="3845560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lang="ko-KR" altLang="en-US" sz="2000" dirty="0"/>
              <a:t>사용자 시나리오</a:t>
            </a:r>
            <a:r>
              <a:rPr lang="en-US" altLang="ko-KR" sz="2000" dirty="0"/>
              <a:t>(Ui </a:t>
            </a:r>
            <a:r>
              <a:rPr lang="ko-KR" altLang="en-US" sz="2000" dirty="0"/>
              <a:t>구성</a:t>
            </a:r>
            <a:r>
              <a:rPr lang="en-US" altLang="ko-KR" sz="2000" dirty="0"/>
              <a:t>)</a:t>
            </a:r>
            <a:endParaRPr dirty="0"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F4C1EEE0-9EE4-93BD-8472-8C108D66DB72}"/>
              </a:ext>
            </a:extLst>
          </p:cNvPr>
          <p:cNvSpPr txBox="1"/>
          <p:nvPr/>
        </p:nvSpPr>
        <p:spPr>
          <a:xfrm>
            <a:off x="574040" y="1124817"/>
            <a:ext cx="8080375" cy="105477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/>
              <a:buChar char=""/>
              <a:tabLst>
                <a:tab pos="299720" algn="l"/>
              </a:tabLst>
            </a:pPr>
            <a:r>
              <a:rPr lang="en-US" sz="2000" spc="-5" dirty="0">
                <a:solidFill>
                  <a:srgbClr val="558ED5"/>
                </a:solidFill>
                <a:latin typeface="+mn-ea"/>
                <a:cs typeface="Malgun Gothic"/>
              </a:rPr>
              <a:t>Edge System</a:t>
            </a:r>
            <a:endParaRPr lang="en-US" sz="2000" dirty="0">
              <a:latin typeface="+mn-ea"/>
              <a:cs typeface="Malgun Gothic"/>
            </a:endParaRPr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r>
              <a:rPr lang="ko-KR" altLang="en-US" sz="1800" dirty="0">
                <a:latin typeface="+mn-ea"/>
                <a:cs typeface="Gulim"/>
              </a:rPr>
              <a:t>실시간 카메라로 강아지 탐지 </a:t>
            </a:r>
            <a:r>
              <a:rPr lang="ko-KR" altLang="en-US" dirty="0"/>
              <a:t>→</a:t>
            </a:r>
            <a:r>
              <a:rPr lang="en-US" altLang="ko-KR" sz="1800" dirty="0">
                <a:latin typeface="+mn-ea"/>
                <a:cs typeface="Gulim"/>
              </a:rPr>
              <a:t> </a:t>
            </a:r>
            <a:r>
              <a:rPr lang="ko-KR" altLang="en-US" sz="1800" dirty="0">
                <a:latin typeface="+mn-ea"/>
                <a:cs typeface="Gulim"/>
              </a:rPr>
              <a:t>탐지 시 </a:t>
            </a:r>
            <a:r>
              <a:rPr lang="ko-KR" altLang="en-US" sz="1800" dirty="0" err="1">
                <a:latin typeface="+mn-ea"/>
                <a:cs typeface="Gulim"/>
              </a:rPr>
              <a:t>자동캡쳐</a:t>
            </a:r>
            <a:r>
              <a:rPr lang="ko-KR" altLang="en-US" sz="1800" dirty="0">
                <a:latin typeface="+mn-ea"/>
                <a:cs typeface="Gulim"/>
              </a:rPr>
              <a:t> 시작 </a:t>
            </a:r>
            <a:r>
              <a:rPr lang="ko-KR" altLang="en-US" dirty="0"/>
              <a:t>→</a:t>
            </a:r>
            <a:r>
              <a:rPr lang="en-US" altLang="ko-KR" sz="1800" dirty="0">
                <a:latin typeface="+mn-ea"/>
                <a:cs typeface="Gulim"/>
              </a:rPr>
              <a:t> </a:t>
            </a:r>
            <a:r>
              <a:rPr lang="ko-KR" altLang="en-US" sz="1800" dirty="0">
                <a:latin typeface="+mn-ea"/>
                <a:cs typeface="Gulim"/>
              </a:rPr>
              <a:t>캡쳐 완료 후 사진 데이터 서버로 전송</a:t>
            </a:r>
            <a:endParaRPr sz="1800" dirty="0">
              <a:latin typeface="+mn-ea"/>
              <a:cs typeface="Gulim"/>
            </a:endParaRPr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BB913285-0E22-4CBD-1AB0-FB8562FDD435}"/>
              </a:ext>
            </a:extLst>
          </p:cNvPr>
          <p:cNvSpPr txBox="1"/>
          <p:nvPr/>
        </p:nvSpPr>
        <p:spPr>
          <a:xfrm>
            <a:off x="574040" y="2445493"/>
            <a:ext cx="8080375" cy="123431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/>
              <a:buChar char=""/>
              <a:tabLst>
                <a:tab pos="299720" algn="l"/>
              </a:tabLst>
            </a:pPr>
            <a:r>
              <a:rPr lang="en-US" sz="2000" spc="-5" dirty="0">
                <a:solidFill>
                  <a:srgbClr val="558ED5"/>
                </a:solidFill>
                <a:latin typeface="+mn-ea"/>
                <a:cs typeface="Malgun Gothic"/>
              </a:rPr>
              <a:t>Service System</a:t>
            </a:r>
            <a:endParaRPr lang="en-US" sz="2000" dirty="0">
              <a:latin typeface="+mn-ea"/>
              <a:cs typeface="Malgun Gothic"/>
            </a:endParaRPr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r>
              <a:rPr lang="ko-KR" altLang="en-US" sz="1800" dirty="0">
                <a:latin typeface="+mn-ea"/>
                <a:cs typeface="Gulim"/>
              </a:rPr>
              <a:t>서버에서 </a:t>
            </a:r>
            <a:r>
              <a:rPr lang="ko-KR" altLang="en-US" sz="1800" dirty="0" err="1">
                <a:latin typeface="+mn-ea"/>
                <a:cs typeface="Gulim"/>
              </a:rPr>
              <a:t>캡쳐된</a:t>
            </a:r>
            <a:r>
              <a:rPr lang="ko-KR" altLang="en-US" sz="1800" dirty="0">
                <a:latin typeface="+mn-ea"/>
                <a:cs typeface="Gulim"/>
              </a:rPr>
              <a:t> 이미지관리</a:t>
            </a:r>
            <a:endParaRPr lang="en-US" altLang="ko-KR" sz="1800" dirty="0">
              <a:latin typeface="+mn-ea"/>
              <a:cs typeface="Gulim"/>
            </a:endParaRPr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r>
              <a:rPr lang="ko-KR" altLang="en-US" sz="1800" dirty="0">
                <a:latin typeface="+mn-ea"/>
                <a:cs typeface="Gulim"/>
              </a:rPr>
              <a:t>사용자는 인증 후 사진 목록 및 세부 정보 확인 가능</a:t>
            </a:r>
            <a:endParaRPr sz="1800" dirty="0">
              <a:latin typeface="+mn-ea"/>
              <a:cs typeface="Gulim"/>
            </a:endParaRPr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82307BEC-7BB4-DD83-4925-F39C32203379}"/>
              </a:ext>
            </a:extLst>
          </p:cNvPr>
          <p:cNvSpPr txBox="1"/>
          <p:nvPr/>
        </p:nvSpPr>
        <p:spPr>
          <a:xfrm>
            <a:off x="580792" y="3766169"/>
            <a:ext cx="8080375" cy="1511311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/>
              <a:buChar char=""/>
              <a:tabLst>
                <a:tab pos="299720" algn="l"/>
              </a:tabLst>
            </a:pPr>
            <a:r>
              <a:rPr lang="en-US" sz="2000" spc="-5" dirty="0">
                <a:solidFill>
                  <a:srgbClr val="558ED5"/>
                </a:solidFill>
                <a:latin typeface="+mn-ea"/>
                <a:cs typeface="Malgun Gothic"/>
              </a:rPr>
              <a:t>Client System</a:t>
            </a:r>
            <a:endParaRPr lang="en-US" sz="2000" dirty="0">
              <a:latin typeface="+mn-ea"/>
              <a:cs typeface="Malgun Gothic"/>
            </a:endParaRPr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r>
              <a:rPr lang="ko-KR" altLang="en-US" sz="1800" dirty="0">
                <a:latin typeface="+mn-ea"/>
                <a:cs typeface="Gulim"/>
              </a:rPr>
              <a:t>사용자가 앱에 로그인 </a:t>
            </a:r>
            <a:r>
              <a:rPr lang="ko-KR" altLang="en-US" dirty="0"/>
              <a:t>→</a:t>
            </a:r>
            <a:r>
              <a:rPr lang="en-US" altLang="ko-KR" sz="1800" dirty="0">
                <a:latin typeface="+mn-ea"/>
                <a:cs typeface="Gulim"/>
              </a:rPr>
              <a:t> </a:t>
            </a:r>
            <a:r>
              <a:rPr lang="ko-KR" altLang="en-US" sz="1800" dirty="0" err="1">
                <a:latin typeface="+mn-ea"/>
                <a:cs typeface="Gulim"/>
              </a:rPr>
              <a:t>캡쳐된</a:t>
            </a:r>
            <a:r>
              <a:rPr lang="ko-KR" altLang="en-US" sz="1800" dirty="0">
                <a:latin typeface="+mn-ea"/>
                <a:cs typeface="Gulim"/>
              </a:rPr>
              <a:t> 이미지 목록 확인 </a:t>
            </a:r>
            <a:r>
              <a:rPr lang="ko-KR" altLang="en-US" dirty="0"/>
              <a:t>→</a:t>
            </a:r>
            <a:r>
              <a:rPr lang="en-US" altLang="ko-KR" sz="1800" dirty="0">
                <a:latin typeface="+mn-ea"/>
                <a:cs typeface="Gulim"/>
              </a:rPr>
              <a:t> </a:t>
            </a:r>
            <a:r>
              <a:rPr lang="ko-KR" altLang="en-US" sz="1800" dirty="0">
                <a:latin typeface="+mn-ea"/>
                <a:cs typeface="Gulim"/>
              </a:rPr>
              <a:t>특정 사진 확인 가능</a:t>
            </a:r>
            <a:endParaRPr lang="en-US" altLang="ko-KR" sz="1800" dirty="0">
              <a:latin typeface="+mn-ea"/>
              <a:cs typeface="Gulim"/>
            </a:endParaRPr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r>
              <a:rPr lang="ko-KR" altLang="en-US" dirty="0">
                <a:latin typeface="+mn-ea"/>
                <a:cs typeface="Gulim"/>
              </a:rPr>
              <a:t>날짜 별로 사진이 모아짐</a:t>
            </a:r>
            <a:endParaRPr sz="1800" dirty="0">
              <a:latin typeface="+mn-ea"/>
              <a:cs typeface="Gulim"/>
            </a:endParaRPr>
          </a:p>
        </p:txBody>
      </p:sp>
    </p:spTree>
    <p:extLst>
      <p:ext uri="{BB962C8B-B14F-4D97-AF65-F5344CB8AC3E}">
        <p14:creationId xmlns:p14="http://schemas.microsoft.com/office/powerpoint/2010/main" val="25556137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08504" y="6486875"/>
            <a:ext cx="17056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Image </a:t>
            </a:r>
            <a:r>
              <a:rPr sz="1400" b="1" spc="-5" dirty="0">
                <a:solidFill>
                  <a:srgbClr val="1F497D"/>
                </a:solidFill>
                <a:latin typeface="Times New Roman"/>
                <a:cs typeface="Times New Roman"/>
              </a:rPr>
              <a:t>Processing</a:t>
            </a:r>
            <a:r>
              <a:rPr sz="1400" b="1" spc="-70" dirty="0">
                <a:solidFill>
                  <a:srgbClr val="1F497D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Lab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4040" y="609888"/>
            <a:ext cx="3845560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lang="ko-KR" altLang="en-US" sz="2000" dirty="0"/>
              <a:t>개발과정의 이슈</a:t>
            </a:r>
            <a:r>
              <a:rPr lang="en-US" altLang="ko-KR" sz="2000" i="1" dirty="0">
                <a:solidFill>
                  <a:srgbClr val="FF0000"/>
                </a:solidFill>
              </a:rPr>
              <a:t>(</a:t>
            </a:r>
            <a:r>
              <a:rPr lang="ko-KR" altLang="en-US" sz="2000" i="1" dirty="0">
                <a:solidFill>
                  <a:srgbClr val="FF0000"/>
                </a:solidFill>
              </a:rPr>
              <a:t>선택</a:t>
            </a:r>
            <a:r>
              <a:rPr lang="en-US" altLang="ko-KR" sz="2000" i="1" dirty="0">
                <a:solidFill>
                  <a:srgbClr val="FF0000"/>
                </a:solidFill>
              </a:rPr>
              <a:t>)</a:t>
            </a:r>
            <a:endParaRPr i="1" dirty="0">
              <a:solidFill>
                <a:srgbClr val="FF0000"/>
              </a:solidFill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74040" y="1124817"/>
            <a:ext cx="8080375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/>
              <a:buChar char=""/>
              <a:tabLst>
                <a:tab pos="299720" algn="l"/>
              </a:tabLst>
            </a:pPr>
            <a:r>
              <a:rPr lang="ko-KR" altLang="en-US" sz="2000" spc="-5" dirty="0">
                <a:solidFill>
                  <a:srgbClr val="558ED5"/>
                </a:solidFill>
                <a:latin typeface="+mn-ea"/>
                <a:cs typeface="Gulim"/>
              </a:rPr>
              <a:t>개발과정 이슈</a:t>
            </a:r>
            <a:endParaRPr lang="en-US" dirty="0">
              <a:latin typeface="+mn-ea"/>
              <a:cs typeface="Gulim"/>
            </a:endParaRPr>
          </a:p>
        </p:txBody>
      </p:sp>
    </p:spTree>
    <p:extLst>
      <p:ext uri="{BB962C8B-B14F-4D97-AF65-F5344CB8AC3E}">
        <p14:creationId xmlns:p14="http://schemas.microsoft.com/office/powerpoint/2010/main" val="29300147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08504" y="6486875"/>
            <a:ext cx="17056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Image </a:t>
            </a:r>
            <a:r>
              <a:rPr sz="1400" b="1" spc="-5" dirty="0">
                <a:solidFill>
                  <a:srgbClr val="1F497D"/>
                </a:solidFill>
                <a:latin typeface="Times New Roman"/>
                <a:cs typeface="Times New Roman"/>
              </a:rPr>
              <a:t>Processing</a:t>
            </a:r>
            <a:r>
              <a:rPr sz="1400" b="1" spc="-70" dirty="0">
                <a:solidFill>
                  <a:srgbClr val="1F497D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Lab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4040" y="609888"/>
            <a:ext cx="6664960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lang="ko-KR" altLang="en-US" sz="2000" dirty="0"/>
              <a:t>데모</a:t>
            </a:r>
            <a:r>
              <a:rPr lang="en-US" altLang="ko-KR" sz="2000" i="1" dirty="0">
                <a:solidFill>
                  <a:srgbClr val="FF0000"/>
                </a:solidFill>
              </a:rPr>
              <a:t>(</a:t>
            </a:r>
            <a:r>
              <a:rPr lang="ko-KR" altLang="en-US" sz="2000" i="1" dirty="0">
                <a:solidFill>
                  <a:srgbClr val="FF0000"/>
                </a:solidFill>
              </a:rPr>
              <a:t>구동 동영상</a:t>
            </a:r>
            <a:r>
              <a:rPr lang="en-US" altLang="ko-KR" sz="2000" i="1" dirty="0">
                <a:solidFill>
                  <a:srgbClr val="FF0000"/>
                </a:solidFill>
              </a:rPr>
              <a:t>,</a:t>
            </a:r>
            <a:r>
              <a:rPr lang="ko-KR" altLang="en-US" sz="2000" i="1" dirty="0">
                <a:solidFill>
                  <a:srgbClr val="FF0000"/>
                </a:solidFill>
              </a:rPr>
              <a:t> </a:t>
            </a:r>
            <a:r>
              <a:rPr lang="en-US" altLang="ko-KR" sz="2000" i="1" dirty="0">
                <a:solidFill>
                  <a:srgbClr val="FF0000"/>
                </a:solidFill>
              </a:rPr>
              <a:t>mp4</a:t>
            </a:r>
            <a:r>
              <a:rPr lang="ko-KR" altLang="en-US" sz="2000" i="1" dirty="0">
                <a:solidFill>
                  <a:srgbClr val="FF0000"/>
                </a:solidFill>
              </a:rPr>
              <a:t> 동영상 파일을 추가 함</a:t>
            </a:r>
            <a:r>
              <a:rPr lang="en-US" altLang="ko-KR" sz="2000" i="1" dirty="0">
                <a:solidFill>
                  <a:srgbClr val="FF0000"/>
                </a:solidFill>
              </a:rPr>
              <a:t>)</a:t>
            </a:r>
            <a:endParaRPr i="1" dirty="0">
              <a:solidFill>
                <a:srgbClr val="FF0000"/>
              </a:solidFill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74040" y="1124817"/>
            <a:ext cx="8080375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/>
              <a:buChar char=""/>
              <a:tabLst>
                <a:tab pos="299720" algn="l"/>
              </a:tabLst>
            </a:pPr>
            <a:r>
              <a:rPr lang="ko-KR" altLang="en-US" sz="2000" spc="-5" dirty="0">
                <a:solidFill>
                  <a:srgbClr val="558ED5"/>
                </a:solidFill>
                <a:latin typeface="+mn-ea"/>
                <a:cs typeface="Malgun Gothic"/>
              </a:rPr>
              <a:t>데모 동영상</a:t>
            </a:r>
            <a:endParaRPr sz="2000" dirty="0">
              <a:latin typeface="+mn-ea"/>
              <a:cs typeface="Malgun Gothic"/>
            </a:endParaRPr>
          </a:p>
        </p:txBody>
      </p:sp>
      <p:pic>
        <p:nvPicPr>
          <p:cNvPr id="5" name="video1765991356">
            <a:hlinkClick r:id="" action="ppaction://media"/>
            <a:extLst>
              <a:ext uri="{FF2B5EF4-FFF2-40B4-BE49-F238E27FC236}">
                <a16:creationId xmlns:a16="http://schemas.microsoft.com/office/drawing/2014/main" id="{05E6B7D1-DAA8-9629-1C62-A4444B30173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96163" y="1644662"/>
            <a:ext cx="8229600" cy="462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896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328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08504" y="6486875"/>
            <a:ext cx="17056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Image </a:t>
            </a:r>
            <a:r>
              <a:rPr sz="1400" b="1" spc="-5" dirty="0">
                <a:solidFill>
                  <a:srgbClr val="1F497D"/>
                </a:solidFill>
                <a:latin typeface="Times New Roman"/>
                <a:cs typeface="Times New Roman"/>
              </a:rPr>
              <a:t>Processing</a:t>
            </a:r>
            <a:r>
              <a:rPr sz="1400" b="1" spc="-70" dirty="0">
                <a:solidFill>
                  <a:srgbClr val="1F497D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Lab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4040" y="609888"/>
            <a:ext cx="2550160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ko-KR" altLang="en-US" dirty="0">
                <a:latin typeface="Times New Roman"/>
                <a:cs typeface="Times New Roman"/>
              </a:rPr>
              <a:t>기대효과 및 결론</a:t>
            </a:r>
            <a:endParaRPr dirty="0"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CEA98988-84AD-AA98-728C-2219FB81408F}"/>
              </a:ext>
            </a:extLst>
          </p:cNvPr>
          <p:cNvSpPr txBox="1"/>
          <p:nvPr/>
        </p:nvSpPr>
        <p:spPr>
          <a:xfrm>
            <a:off x="574040" y="1124817"/>
            <a:ext cx="8950960" cy="44787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/>
              <a:buChar char=""/>
              <a:tabLst>
                <a:tab pos="299720" algn="l"/>
              </a:tabLst>
            </a:pPr>
            <a:r>
              <a:rPr lang="ko-KR" altLang="en-US" sz="2000" spc="-5" dirty="0">
                <a:solidFill>
                  <a:srgbClr val="558ED5"/>
                </a:solidFill>
                <a:latin typeface="+mn-ea"/>
                <a:cs typeface="Malgun Gothic"/>
              </a:rPr>
              <a:t>반려동물 관리</a:t>
            </a:r>
            <a:endParaRPr lang="ko-KR" altLang="en-US" sz="2000" dirty="0">
              <a:latin typeface="+mn-ea"/>
              <a:cs typeface="Malgun Gothic"/>
            </a:endParaRPr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r>
              <a:rPr lang="ko-KR" altLang="en-US" dirty="0"/>
              <a:t>강아지의 움직임을 실시간으로 탐지하고 </a:t>
            </a:r>
            <a:r>
              <a:rPr lang="ko-KR" altLang="en-US" dirty="0" err="1"/>
              <a:t>캡쳐하여</a:t>
            </a:r>
            <a:r>
              <a:rPr lang="ko-KR" altLang="en-US" dirty="0"/>
              <a:t> 이상 행동 추적 및 보안 강화</a:t>
            </a:r>
            <a:r>
              <a:rPr lang="en-US" altLang="ko-KR" dirty="0"/>
              <a:t>.</a:t>
            </a:r>
          </a:p>
          <a:p>
            <a:pPr marL="403225" lvl="1">
              <a:lnSpc>
                <a:spcPct val="100000"/>
              </a:lnSpc>
              <a:spcBef>
                <a:spcPts val="1440"/>
              </a:spcBef>
              <a:tabLst>
                <a:tab pos="690880" algn="l"/>
                <a:tab pos="691515" algn="l"/>
              </a:tabLst>
            </a:pPr>
            <a:endParaRPr lang="en-US" altLang="ko-KR" dirty="0">
              <a:latin typeface="+mn-ea"/>
              <a:cs typeface="Gulim"/>
            </a:endParaRPr>
          </a:p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/>
              <a:buChar char=""/>
              <a:tabLst>
                <a:tab pos="299720" algn="l"/>
              </a:tabLst>
            </a:pPr>
            <a:r>
              <a:rPr lang="ko-KR" altLang="en-US" sz="2000" spc="-5" dirty="0">
                <a:solidFill>
                  <a:srgbClr val="558ED5"/>
                </a:solidFill>
                <a:latin typeface="+mn-ea"/>
                <a:cs typeface="Malgun Gothic"/>
              </a:rPr>
              <a:t>사용자 만족도 증가 </a:t>
            </a:r>
            <a:endParaRPr lang="ko-KR" altLang="en-US" sz="2000" dirty="0">
              <a:latin typeface="+mn-ea"/>
              <a:cs typeface="Malgun Gothic"/>
            </a:endParaRPr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r>
              <a:rPr lang="en-US" altLang="ko-KR" dirty="0"/>
              <a:t>Django</a:t>
            </a:r>
            <a:r>
              <a:rPr lang="ko-KR" altLang="en-US" dirty="0"/>
              <a:t>와 </a:t>
            </a:r>
            <a:r>
              <a:rPr lang="en-US" altLang="ko-KR" dirty="0"/>
              <a:t>Android </a:t>
            </a:r>
            <a:r>
              <a:rPr lang="ko-KR" altLang="en-US" dirty="0"/>
              <a:t>클라이언트를 통해 </a:t>
            </a:r>
            <a:r>
              <a:rPr lang="ko-KR" altLang="en-US" dirty="0" err="1"/>
              <a:t>캡쳐된</a:t>
            </a:r>
            <a:r>
              <a:rPr lang="ko-KR" altLang="en-US" dirty="0"/>
              <a:t> 사진을 쉽게 확인하고 관리 가능</a:t>
            </a:r>
            <a:r>
              <a:rPr lang="en-US" altLang="ko-KR" dirty="0"/>
              <a:t>.</a:t>
            </a:r>
            <a:endParaRPr lang="en-US" altLang="ko-KR" sz="1800" dirty="0">
              <a:latin typeface="+mn-ea"/>
              <a:cs typeface="Gulim"/>
            </a:endParaRPr>
          </a:p>
          <a:p>
            <a:pPr marL="403225" lvl="1">
              <a:lnSpc>
                <a:spcPct val="100000"/>
              </a:lnSpc>
              <a:spcBef>
                <a:spcPts val="1440"/>
              </a:spcBef>
              <a:tabLst>
                <a:tab pos="690880" algn="l"/>
                <a:tab pos="691515" algn="l"/>
              </a:tabLst>
            </a:pPr>
            <a:endParaRPr lang="en-US" altLang="ko-KR" dirty="0">
              <a:latin typeface="+mn-ea"/>
              <a:cs typeface="Gulim"/>
            </a:endParaRPr>
          </a:p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/>
              <a:buChar char=""/>
              <a:tabLst>
                <a:tab pos="299720" algn="l"/>
              </a:tabLst>
            </a:pPr>
            <a:r>
              <a:rPr lang="ko-KR" altLang="en-US" sz="2000" spc="-5" dirty="0">
                <a:solidFill>
                  <a:srgbClr val="558ED5"/>
                </a:solidFill>
                <a:latin typeface="+mn-ea"/>
                <a:cs typeface="Malgun Gothic"/>
              </a:rPr>
              <a:t>확장 가능성</a:t>
            </a:r>
            <a:endParaRPr lang="ko-KR" altLang="en-US" sz="2000" dirty="0">
              <a:latin typeface="+mn-ea"/>
              <a:cs typeface="Malgun Gothic"/>
            </a:endParaRPr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r>
              <a:rPr lang="ko-KR" altLang="en-US" dirty="0"/>
              <a:t>다른 반려동물</a:t>
            </a:r>
            <a:r>
              <a:rPr lang="en-US" altLang="ko-KR" dirty="0"/>
              <a:t>, </a:t>
            </a:r>
            <a:r>
              <a:rPr lang="ko-KR" altLang="en-US" dirty="0"/>
              <a:t>사람</a:t>
            </a:r>
            <a:r>
              <a:rPr lang="en-US" altLang="ko-KR" dirty="0"/>
              <a:t>, </a:t>
            </a:r>
            <a:r>
              <a:rPr lang="ko-KR" altLang="en-US" dirty="0"/>
              <a:t>또는 특정 객체 탐지 기능 추가 가능</a:t>
            </a:r>
            <a:r>
              <a:rPr lang="en-US" altLang="ko-KR" dirty="0"/>
              <a:t>.</a:t>
            </a:r>
            <a:endParaRPr lang="ko-KR" altLang="en-US" sz="1800" dirty="0">
              <a:latin typeface="+mn-ea"/>
              <a:cs typeface="Gulim"/>
            </a:endParaRPr>
          </a:p>
          <a:p>
            <a:pPr marL="403225" lvl="1">
              <a:lnSpc>
                <a:spcPct val="100000"/>
              </a:lnSpc>
              <a:spcBef>
                <a:spcPts val="1440"/>
              </a:spcBef>
              <a:tabLst>
                <a:tab pos="690880" algn="l"/>
                <a:tab pos="691515" algn="l"/>
              </a:tabLst>
            </a:pPr>
            <a:endParaRPr lang="en-US" altLang="ko-KR" dirty="0">
              <a:latin typeface="+mn-ea"/>
              <a:cs typeface="Gulim"/>
            </a:endParaRPr>
          </a:p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/>
              <a:buChar char=""/>
              <a:tabLst>
                <a:tab pos="299720" algn="l"/>
              </a:tabLst>
            </a:pPr>
            <a:r>
              <a:rPr lang="ko-KR" altLang="en-US" sz="2000" spc="-5" dirty="0">
                <a:solidFill>
                  <a:srgbClr val="558ED5"/>
                </a:solidFill>
                <a:latin typeface="+mn-ea"/>
                <a:cs typeface="Malgun Gothic"/>
              </a:rPr>
              <a:t>데이터 활용</a:t>
            </a:r>
            <a:endParaRPr lang="ko-KR" altLang="en-US" sz="2000" dirty="0">
              <a:latin typeface="+mn-ea"/>
              <a:cs typeface="Malgun Gothic"/>
            </a:endParaRPr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r>
              <a:rPr lang="ko-KR" altLang="en-US" dirty="0" err="1"/>
              <a:t>캡쳐된</a:t>
            </a:r>
            <a:r>
              <a:rPr lang="ko-KR" altLang="en-US" dirty="0"/>
              <a:t> 사진을 분석하여 반려동물이 어떤 행동을 했는지 </a:t>
            </a:r>
            <a:r>
              <a:rPr lang="ko-KR" altLang="en-US" dirty="0" err="1"/>
              <a:t>알게됌</a:t>
            </a:r>
            <a:endParaRPr lang="en-US" altLang="ko-KR" sz="1800" dirty="0">
              <a:latin typeface="+mn-ea"/>
              <a:cs typeface="Gulim"/>
            </a:endParaRPr>
          </a:p>
        </p:txBody>
      </p:sp>
    </p:spTree>
    <p:extLst>
      <p:ext uri="{BB962C8B-B14F-4D97-AF65-F5344CB8AC3E}">
        <p14:creationId xmlns:p14="http://schemas.microsoft.com/office/powerpoint/2010/main" val="38254011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08504" y="6486875"/>
            <a:ext cx="17056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Image </a:t>
            </a:r>
            <a:r>
              <a:rPr sz="1400" b="1" spc="-5" dirty="0">
                <a:solidFill>
                  <a:srgbClr val="1F497D"/>
                </a:solidFill>
                <a:latin typeface="Times New Roman"/>
                <a:cs typeface="Times New Roman"/>
              </a:rPr>
              <a:t>Processing</a:t>
            </a:r>
            <a:r>
              <a:rPr sz="1400" b="1" spc="-70" dirty="0">
                <a:solidFill>
                  <a:srgbClr val="1F497D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Lab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4040" y="609888"/>
            <a:ext cx="2626360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ko-KR" altLang="en-US" dirty="0">
                <a:latin typeface="Times New Roman"/>
                <a:cs typeface="Times New Roman"/>
              </a:rPr>
              <a:t>결과물의 목록</a:t>
            </a:r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574040" y="1124817"/>
            <a:ext cx="8080375" cy="109837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/>
              <a:buChar char=""/>
              <a:tabLst>
                <a:tab pos="299720" algn="l"/>
              </a:tabLst>
            </a:pPr>
            <a:r>
              <a:rPr lang="ko-KR" altLang="en-US" sz="2000" spc="-5" dirty="0">
                <a:solidFill>
                  <a:srgbClr val="558ED5"/>
                </a:solidFill>
                <a:latin typeface="+mn-ea"/>
                <a:cs typeface="Malgun Gothic"/>
              </a:rPr>
              <a:t>서비스 </a:t>
            </a:r>
            <a:r>
              <a:rPr lang="en-US" altLang="ko-KR" sz="2000" spc="-5" dirty="0">
                <a:solidFill>
                  <a:srgbClr val="558ED5"/>
                </a:solidFill>
                <a:latin typeface="+mn-ea"/>
                <a:cs typeface="Malgun Gothic"/>
              </a:rPr>
              <a:t>URL :  </a:t>
            </a:r>
            <a:r>
              <a:rPr lang="en-US" altLang="ko-KR" sz="2000" i="1" spc="-5" dirty="0">
                <a:solidFill>
                  <a:srgbClr val="FF0000"/>
                </a:solidFill>
                <a:latin typeface="+mn-ea"/>
                <a:cs typeface="Malgun Gothic"/>
              </a:rPr>
              <a:t>http://127.0.0.1:8000/</a:t>
            </a:r>
            <a:endParaRPr lang="ko-KR" altLang="en-US" sz="2000" i="1" spc="-5" dirty="0">
              <a:solidFill>
                <a:srgbClr val="FF0000"/>
              </a:solidFill>
              <a:latin typeface="+mn-ea"/>
              <a:cs typeface="Malgun Gothic"/>
            </a:endParaRPr>
          </a:p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/>
              <a:buChar char=""/>
              <a:tabLst>
                <a:tab pos="299720" algn="l"/>
              </a:tabLst>
            </a:pPr>
            <a:r>
              <a:rPr lang="ko-KR" altLang="en-US" sz="2000" spc="-5" dirty="0">
                <a:solidFill>
                  <a:srgbClr val="558ED5"/>
                </a:solidFill>
                <a:latin typeface="+mn-ea"/>
                <a:cs typeface="Malgun Gothic"/>
              </a:rPr>
              <a:t>소스코드 </a:t>
            </a:r>
            <a:r>
              <a:rPr lang="en-US" altLang="ko-KR" sz="2000" spc="-5" dirty="0">
                <a:solidFill>
                  <a:srgbClr val="558ED5"/>
                </a:solidFill>
                <a:latin typeface="+mn-ea"/>
                <a:cs typeface="Malgun Gothic"/>
              </a:rPr>
              <a:t>git </a:t>
            </a:r>
            <a:r>
              <a:rPr lang="ko-KR" altLang="en-US" sz="2000" spc="-5" dirty="0">
                <a:solidFill>
                  <a:srgbClr val="558ED5"/>
                </a:solidFill>
                <a:latin typeface="+mn-ea"/>
                <a:cs typeface="Malgun Gothic"/>
              </a:rPr>
              <a:t>주소 </a:t>
            </a:r>
            <a:r>
              <a:rPr lang="en-US" altLang="ko-KR" sz="2000" spc="-5" dirty="0">
                <a:solidFill>
                  <a:srgbClr val="558ED5"/>
                </a:solidFill>
                <a:latin typeface="+mn-ea"/>
                <a:cs typeface="Malgun Gothic"/>
              </a:rPr>
              <a:t>: </a:t>
            </a:r>
            <a:r>
              <a:rPr lang="en-US" altLang="ko-KR" sz="2000" i="1" spc="-5" dirty="0">
                <a:solidFill>
                  <a:srgbClr val="FF0000"/>
                </a:solidFill>
                <a:latin typeface="+mn-ea"/>
                <a:cs typeface="Malgun Gothic"/>
              </a:rPr>
              <a:t>https://github.com/KoGyan/mobile_final.git</a:t>
            </a:r>
            <a:endParaRPr lang="ko-KR" altLang="en-US" sz="2000" dirty="0">
              <a:latin typeface="+mn-ea"/>
              <a:cs typeface="Malgun Gothic"/>
            </a:endParaRPr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r>
              <a:rPr lang="ko-KR" altLang="en-US" i="1" dirty="0">
                <a:solidFill>
                  <a:srgbClr val="FF0000"/>
                </a:solidFill>
                <a:latin typeface="+mn-ea"/>
                <a:cs typeface="Gulim"/>
              </a:rPr>
              <a:t>폴더 형식 </a:t>
            </a:r>
            <a:endParaRPr lang="en-US" altLang="ko-KR" i="1" dirty="0">
              <a:solidFill>
                <a:srgbClr val="FF0000"/>
              </a:solidFill>
              <a:latin typeface="+mn-ea"/>
              <a:cs typeface="Gulim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BDE730AC-CFC8-5EDF-860C-36BC23E2E541}"/>
              </a:ext>
            </a:extLst>
          </p:cNvPr>
          <p:cNvGrpSpPr/>
          <p:nvPr/>
        </p:nvGrpSpPr>
        <p:grpSpPr>
          <a:xfrm>
            <a:off x="1905000" y="2334178"/>
            <a:ext cx="7315200" cy="1704422"/>
            <a:chOff x="2057400" y="2133600"/>
            <a:chExt cx="7315200" cy="1704422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9DD1A18B-E207-63B8-B8C7-5E192BFB88DE}"/>
                </a:ext>
              </a:extLst>
            </p:cNvPr>
            <p:cNvSpPr/>
            <p:nvPr/>
          </p:nvSpPr>
          <p:spPr>
            <a:xfrm>
              <a:off x="2057400" y="2133600"/>
              <a:ext cx="1981200" cy="43399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/>
                <a:t>Root</a:t>
              </a:r>
              <a:endParaRPr kumimoji="1" lang="ko-Kore-KR" altLang="en-US" dirty="0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10597A4C-A41B-4751-3E12-A7B7CFF451AC}"/>
                </a:ext>
              </a:extLst>
            </p:cNvPr>
            <p:cNvSpPr/>
            <p:nvPr/>
          </p:nvSpPr>
          <p:spPr>
            <a:xfrm>
              <a:off x="4614227" y="2141483"/>
              <a:ext cx="1981200" cy="43399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 err="1"/>
                <a:t>Edge_System</a:t>
              </a:r>
              <a:endParaRPr kumimoji="1" lang="ko-Kore-KR" altLang="en-US" dirty="0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038A63B9-CA00-D283-FA1D-A78E4A936BCE}"/>
                </a:ext>
              </a:extLst>
            </p:cNvPr>
            <p:cNvSpPr/>
            <p:nvPr/>
          </p:nvSpPr>
          <p:spPr>
            <a:xfrm>
              <a:off x="4614227" y="2772756"/>
              <a:ext cx="1981200" cy="43399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 err="1"/>
                <a:t>Service_System</a:t>
              </a:r>
              <a:endParaRPr kumimoji="1" lang="ko-Kore-KR" altLang="en-US" dirty="0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A3C426F6-AC55-20D4-8C98-F4D88F05621F}"/>
                </a:ext>
              </a:extLst>
            </p:cNvPr>
            <p:cNvSpPr/>
            <p:nvPr/>
          </p:nvSpPr>
          <p:spPr>
            <a:xfrm>
              <a:off x="4614227" y="3404029"/>
              <a:ext cx="1981200" cy="43399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 err="1"/>
                <a:t>Client_System</a:t>
              </a:r>
              <a:endParaRPr kumimoji="1" lang="ko-Kore-KR" altLang="en-US" dirty="0"/>
            </a:p>
          </p:txBody>
        </p:sp>
        <p:cxnSp>
          <p:nvCxnSpPr>
            <p:cNvPr id="10" name="직선 연결선[R] 9">
              <a:extLst>
                <a:ext uri="{FF2B5EF4-FFF2-40B4-BE49-F238E27FC236}">
                  <a16:creationId xmlns:a16="http://schemas.microsoft.com/office/drawing/2014/main" id="{858EB992-DFBD-5465-1B8D-7ACF2C5660BA}"/>
                </a:ext>
              </a:extLst>
            </p:cNvPr>
            <p:cNvCxnSpPr>
              <a:cxnSpLocks/>
              <a:stCxn id="5" idx="3"/>
              <a:endCxn id="6" idx="1"/>
            </p:cNvCxnSpPr>
            <p:nvPr/>
          </p:nvCxnSpPr>
          <p:spPr>
            <a:xfrm>
              <a:off x="4038600" y="2350597"/>
              <a:ext cx="575627" cy="788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꺾인 연결선[E] 12">
              <a:extLst>
                <a:ext uri="{FF2B5EF4-FFF2-40B4-BE49-F238E27FC236}">
                  <a16:creationId xmlns:a16="http://schemas.microsoft.com/office/drawing/2014/main" id="{FB351BE6-61C4-1769-DB81-F2487B261252}"/>
                </a:ext>
              </a:extLst>
            </p:cNvPr>
            <p:cNvCxnSpPr>
              <a:cxnSpLocks/>
              <a:stCxn id="5" idx="3"/>
              <a:endCxn id="7" idx="1"/>
            </p:cNvCxnSpPr>
            <p:nvPr/>
          </p:nvCxnSpPr>
          <p:spPr>
            <a:xfrm>
              <a:off x="4038600" y="2350597"/>
              <a:ext cx="575627" cy="639156"/>
            </a:xfrm>
            <a:prstGeom prst="bentConnector3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꺾인 연결선[E] 14">
              <a:extLst>
                <a:ext uri="{FF2B5EF4-FFF2-40B4-BE49-F238E27FC236}">
                  <a16:creationId xmlns:a16="http://schemas.microsoft.com/office/drawing/2014/main" id="{4CF0E49F-C012-5CDF-E9E9-B10B1E9996B8}"/>
                </a:ext>
              </a:extLst>
            </p:cNvPr>
            <p:cNvCxnSpPr>
              <a:cxnSpLocks/>
              <a:stCxn id="5" idx="3"/>
              <a:endCxn id="8" idx="1"/>
            </p:cNvCxnSpPr>
            <p:nvPr/>
          </p:nvCxnSpPr>
          <p:spPr>
            <a:xfrm>
              <a:off x="4038600" y="2350597"/>
              <a:ext cx="575627" cy="1270429"/>
            </a:xfrm>
            <a:prstGeom prst="bentConnector3">
              <a:avLst>
                <a:gd name="adj1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왼쪽 화살표[L] 19">
              <a:extLst>
                <a:ext uri="{FF2B5EF4-FFF2-40B4-BE49-F238E27FC236}">
                  <a16:creationId xmlns:a16="http://schemas.microsoft.com/office/drawing/2014/main" id="{B287C82F-48F4-5176-B993-CA6D56492D90}"/>
                </a:ext>
              </a:extLst>
            </p:cNvPr>
            <p:cNvSpPr/>
            <p:nvPr/>
          </p:nvSpPr>
          <p:spPr>
            <a:xfrm>
              <a:off x="7086600" y="2141484"/>
              <a:ext cx="2286000" cy="426110"/>
            </a:xfrm>
            <a:prstGeom prst="leftArrow">
              <a:avLst>
                <a:gd name="adj1" fmla="val 74666"/>
                <a:gd name="adj2" fmla="val 50000"/>
              </a:avLst>
            </a:prstGeom>
            <a:solidFill>
              <a:schemeClr val="accent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solidFill>
                    <a:schemeClr val="bg1"/>
                  </a:solidFill>
                </a:rPr>
                <a:t>YOLO</a:t>
              </a:r>
              <a:endParaRPr kumimoji="1" lang="ko-Kore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1" name="왼쪽 화살표[L] 20">
              <a:extLst>
                <a:ext uri="{FF2B5EF4-FFF2-40B4-BE49-F238E27FC236}">
                  <a16:creationId xmlns:a16="http://schemas.microsoft.com/office/drawing/2014/main" id="{661CE047-42BA-0835-FBBF-825A7534441E}"/>
                </a:ext>
              </a:extLst>
            </p:cNvPr>
            <p:cNvSpPr/>
            <p:nvPr/>
          </p:nvSpPr>
          <p:spPr>
            <a:xfrm>
              <a:off x="7086600" y="2780639"/>
              <a:ext cx="2286000" cy="426110"/>
            </a:xfrm>
            <a:prstGeom prst="leftArrow">
              <a:avLst>
                <a:gd name="adj1" fmla="val 74666"/>
                <a:gd name="adj2" fmla="val 50000"/>
              </a:avLst>
            </a:prstGeom>
            <a:solidFill>
              <a:schemeClr val="accent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solidFill>
                    <a:schemeClr val="bg1"/>
                  </a:solidFill>
                </a:rPr>
                <a:t>Django</a:t>
              </a:r>
              <a:endParaRPr kumimoji="1" lang="ko-Kore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2" name="왼쪽 화살표[L] 21">
              <a:extLst>
                <a:ext uri="{FF2B5EF4-FFF2-40B4-BE49-F238E27FC236}">
                  <a16:creationId xmlns:a16="http://schemas.microsoft.com/office/drawing/2014/main" id="{A1F7652F-28B4-2D24-DA8F-C647A6995155}"/>
                </a:ext>
              </a:extLst>
            </p:cNvPr>
            <p:cNvSpPr/>
            <p:nvPr/>
          </p:nvSpPr>
          <p:spPr>
            <a:xfrm>
              <a:off x="7086600" y="3407970"/>
              <a:ext cx="2286000" cy="426110"/>
            </a:xfrm>
            <a:prstGeom prst="leftArrow">
              <a:avLst>
                <a:gd name="adj1" fmla="val 74666"/>
                <a:gd name="adj2" fmla="val 50000"/>
              </a:avLst>
            </a:prstGeom>
            <a:solidFill>
              <a:schemeClr val="accent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solidFill>
                    <a:schemeClr val="bg1"/>
                  </a:solidFill>
                </a:rPr>
                <a:t>Android, Native App</a:t>
              </a:r>
              <a:endParaRPr kumimoji="1" lang="ko-Kore-KR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0B6B96D8-C469-DA52-92DD-BE63EAF5557F}"/>
              </a:ext>
            </a:extLst>
          </p:cNvPr>
          <p:cNvSpPr/>
          <p:nvPr/>
        </p:nvSpPr>
        <p:spPr>
          <a:xfrm>
            <a:off x="4491210" y="4267200"/>
            <a:ext cx="4267200" cy="43399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1800" spc="-5" dirty="0" err="1">
                <a:solidFill>
                  <a:srgbClr val="FFFFFF"/>
                </a:solidFill>
                <a:latin typeface="Times New Roman"/>
                <a:cs typeface="Times New Roman"/>
              </a:rPr>
              <a:t>FinalTerm</a:t>
            </a:r>
            <a:r>
              <a:rPr lang="en-US" altLang="ko-KR"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lang="ko-KR" altLang="en-US"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보고서</a:t>
            </a:r>
            <a:r>
              <a:rPr lang="en-US" altLang="ko-KR"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.</a:t>
            </a:r>
            <a:r>
              <a:rPr lang="en-US" altLang="ko-KR" spc="-5" dirty="0">
                <a:solidFill>
                  <a:srgbClr val="FFFFFF"/>
                </a:solidFill>
                <a:latin typeface="Times New Roman"/>
                <a:cs typeface="Times New Roman"/>
              </a:rPr>
              <a:t>pptx</a:t>
            </a:r>
            <a:endParaRPr lang="ko-KR" altLang="en-US" sz="1800" dirty="0">
              <a:latin typeface="Times New Roman"/>
              <a:cs typeface="Times New Roman"/>
            </a:endParaRPr>
          </a:p>
        </p:txBody>
      </p:sp>
      <p:cxnSp>
        <p:nvCxnSpPr>
          <p:cNvPr id="11" name="꺾인 연결선[E] 10">
            <a:extLst>
              <a:ext uri="{FF2B5EF4-FFF2-40B4-BE49-F238E27FC236}">
                <a16:creationId xmlns:a16="http://schemas.microsoft.com/office/drawing/2014/main" id="{4815B585-13F2-2774-E3B0-9AF5359FBF4F}"/>
              </a:ext>
            </a:extLst>
          </p:cNvPr>
          <p:cNvCxnSpPr>
            <a:cxnSpLocks/>
            <a:stCxn id="5" idx="3"/>
            <a:endCxn id="9" idx="1"/>
          </p:cNvCxnSpPr>
          <p:nvPr/>
        </p:nvCxnSpPr>
        <p:spPr>
          <a:xfrm>
            <a:off x="3886200" y="2551175"/>
            <a:ext cx="605010" cy="1933022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EED7E21-5A52-D56E-9176-B51368D7472C}"/>
              </a:ext>
            </a:extLst>
          </p:cNvPr>
          <p:cNvSpPr/>
          <p:nvPr/>
        </p:nvSpPr>
        <p:spPr>
          <a:xfrm>
            <a:off x="4495800" y="4876800"/>
            <a:ext cx="4267200" cy="43399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>
              <a:spcBef>
                <a:spcPts val="100"/>
              </a:spcBef>
            </a:pPr>
            <a:r>
              <a:rPr lang="en-US" altLang="ko-KR" sz="1800" spc="-5" dirty="0" err="1">
                <a:solidFill>
                  <a:srgbClr val="FFFFFF"/>
                </a:solidFill>
                <a:latin typeface="Times New Roman"/>
                <a:cs typeface="Times New Roman"/>
              </a:rPr>
              <a:t>url.txt</a:t>
            </a:r>
            <a:r>
              <a:rPr lang="en-US" altLang="ko-KR"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 (</a:t>
            </a:r>
            <a:r>
              <a:rPr lang="ko-KR" altLang="en-US"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서비스 </a:t>
            </a:r>
            <a:r>
              <a:rPr lang="en-US" altLang="ko-KR"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URL,</a:t>
            </a:r>
            <a:r>
              <a:rPr lang="ko-KR" altLang="en-US"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 소스코드 </a:t>
            </a:r>
            <a:r>
              <a:rPr lang="en-US" altLang="ko-KR"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git </a:t>
            </a:r>
            <a:r>
              <a:rPr lang="ko-KR" altLang="en-US"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주소</a:t>
            </a:r>
            <a:r>
              <a:rPr lang="en-US" altLang="ko-KR"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) </a:t>
            </a:r>
            <a:endParaRPr lang="ko-KR" altLang="en-US" sz="1800" dirty="0">
              <a:latin typeface="Times New Roman"/>
              <a:cs typeface="Times New Roman"/>
            </a:endParaRPr>
          </a:p>
        </p:txBody>
      </p:sp>
      <p:cxnSp>
        <p:nvCxnSpPr>
          <p:cNvPr id="19" name="꺾인 연결선[E] 18">
            <a:extLst>
              <a:ext uri="{FF2B5EF4-FFF2-40B4-BE49-F238E27FC236}">
                <a16:creationId xmlns:a16="http://schemas.microsoft.com/office/drawing/2014/main" id="{042AADFF-B6E9-FD53-205F-AE4D1443BC06}"/>
              </a:ext>
            </a:extLst>
          </p:cNvPr>
          <p:cNvCxnSpPr>
            <a:cxnSpLocks/>
            <a:stCxn id="5" idx="3"/>
            <a:endCxn id="18" idx="1"/>
          </p:cNvCxnSpPr>
          <p:nvPr/>
        </p:nvCxnSpPr>
        <p:spPr>
          <a:xfrm>
            <a:off x="3886200" y="2551175"/>
            <a:ext cx="609600" cy="2542622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26632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905998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221723" y="6431727"/>
            <a:ext cx="1098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A8A8A"/>
                </a:solidFill>
                <a:latin typeface="Malgun Gothic"/>
                <a:cs typeface="Malgun Gothic"/>
              </a:rPr>
              <a:t>2</a:t>
            </a:r>
            <a:endParaRPr sz="1200">
              <a:latin typeface="Malgun Gothic"/>
              <a:cs typeface="Malgun Gothic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399538" y="2991103"/>
            <a:ext cx="5687062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3600" dirty="0"/>
              <a:t>목차</a:t>
            </a:r>
            <a:endParaRPr sz="3600" dirty="0"/>
          </a:p>
        </p:txBody>
      </p:sp>
      <p:sp>
        <p:nvSpPr>
          <p:cNvPr id="5" name="object 5"/>
          <p:cNvSpPr txBox="1"/>
          <p:nvPr/>
        </p:nvSpPr>
        <p:spPr>
          <a:xfrm>
            <a:off x="1482089" y="4019482"/>
            <a:ext cx="6366511" cy="2305118"/>
          </a:xfrm>
          <a:prstGeom prst="rect">
            <a:avLst/>
          </a:prstGeom>
        </p:spPr>
        <p:txBody>
          <a:bodyPr vert="horz" wrap="square" lIns="0" tIns="73025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575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lang="ko-KR" altLang="en-US" sz="2000" dirty="0"/>
              <a:t>요구조건</a:t>
            </a:r>
            <a:endParaRPr lang="en-US" altLang="ko-KR" sz="2000" dirty="0"/>
          </a:p>
          <a:p>
            <a:pPr marL="355600" indent="-343535">
              <a:lnSpc>
                <a:spcPct val="100000"/>
              </a:lnSpc>
              <a:spcBef>
                <a:spcPts val="575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lang="ko-KR" altLang="en-US" sz="2000" dirty="0"/>
              <a:t>목적</a:t>
            </a:r>
            <a:endParaRPr lang="en-US" altLang="ko-KR" sz="2000" dirty="0"/>
          </a:p>
          <a:p>
            <a:pPr marL="355600" indent="-343535">
              <a:lnSpc>
                <a:spcPct val="100000"/>
              </a:lnSpc>
              <a:spcBef>
                <a:spcPts val="575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lang="ko-KR" altLang="en-US" sz="2000" dirty="0"/>
              <a:t>필요성</a:t>
            </a:r>
            <a:endParaRPr lang="en-US" altLang="ko-KR" sz="2000" dirty="0"/>
          </a:p>
          <a:p>
            <a:pPr marL="355600" indent="-343535">
              <a:lnSpc>
                <a:spcPct val="100000"/>
              </a:lnSpc>
              <a:spcBef>
                <a:spcPts val="575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lang="ko-KR" altLang="en-US" sz="2000" dirty="0"/>
              <a:t>기능 계획</a:t>
            </a:r>
            <a:r>
              <a:rPr lang="en-US" altLang="ko-KR" sz="2000" dirty="0"/>
              <a:t>(</a:t>
            </a:r>
            <a:r>
              <a:rPr lang="ko-KR" altLang="en-US" sz="2000" dirty="0"/>
              <a:t>신규 또는 추가 기능 중심</a:t>
            </a:r>
            <a:r>
              <a:rPr lang="en-US" altLang="ko-KR" sz="2000" dirty="0"/>
              <a:t>)</a:t>
            </a:r>
          </a:p>
          <a:p>
            <a:pPr marL="355600" indent="-343535">
              <a:lnSpc>
                <a:spcPct val="100000"/>
              </a:lnSpc>
              <a:spcBef>
                <a:spcPts val="575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lang="ko-KR" altLang="en-US" sz="2000" dirty="0"/>
              <a:t>사용자 시나리오</a:t>
            </a:r>
            <a:r>
              <a:rPr lang="en-US" altLang="ko-KR" sz="2000" dirty="0"/>
              <a:t>(Ui </a:t>
            </a:r>
            <a:r>
              <a:rPr lang="ko-KR" altLang="en-US" sz="2000" dirty="0"/>
              <a:t>구성</a:t>
            </a:r>
            <a:r>
              <a:rPr lang="en-US" altLang="ko-KR" sz="2000" dirty="0"/>
              <a:t>)</a:t>
            </a:r>
          </a:p>
          <a:p>
            <a:pPr marL="355600" indent="-343535">
              <a:lnSpc>
                <a:spcPct val="100000"/>
              </a:lnSpc>
              <a:spcBef>
                <a:spcPts val="575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lang="ko-KR" altLang="en-US" sz="2000" dirty="0">
                <a:solidFill>
                  <a:srgbClr val="1F497D"/>
                </a:solidFill>
                <a:latin typeface="Malgun Gothic"/>
                <a:cs typeface="Malgun Gothic"/>
              </a:rPr>
              <a:t>기대효과</a:t>
            </a:r>
            <a:endParaRPr lang="en-US" altLang="ko-KR" sz="2000" dirty="0">
              <a:solidFill>
                <a:srgbClr val="1F497D"/>
              </a:solidFill>
              <a:latin typeface="Malgun Gothic"/>
              <a:cs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606940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08504" y="6486875"/>
            <a:ext cx="17056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Image </a:t>
            </a:r>
            <a:r>
              <a:rPr sz="1400" b="1" spc="-5" dirty="0">
                <a:solidFill>
                  <a:srgbClr val="1F497D"/>
                </a:solidFill>
                <a:latin typeface="Times New Roman"/>
                <a:cs typeface="Times New Roman"/>
              </a:rPr>
              <a:t>Processing</a:t>
            </a:r>
            <a:r>
              <a:rPr sz="1400" b="1" spc="-70" dirty="0">
                <a:solidFill>
                  <a:srgbClr val="1F497D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Lab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4040" y="609888"/>
            <a:ext cx="338836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ko-KR" altLang="en-US" dirty="0">
                <a:latin typeface="Times New Roman"/>
                <a:cs typeface="Times New Roman"/>
              </a:rPr>
              <a:t>요구조건</a:t>
            </a:r>
            <a:endParaRPr dirty="0"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29B97BE2-6A5A-FD47-01CF-778F425D0F15}"/>
              </a:ext>
            </a:extLst>
          </p:cNvPr>
          <p:cNvSpPr txBox="1"/>
          <p:nvPr/>
        </p:nvSpPr>
        <p:spPr>
          <a:xfrm>
            <a:off x="574040" y="1124817"/>
            <a:ext cx="8874760" cy="4322337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indent="-287020">
              <a:spcBef>
                <a:spcPts val="105"/>
              </a:spcBef>
              <a:buFont typeface="Wingdings"/>
              <a:buChar char=""/>
              <a:tabLst>
                <a:tab pos="299720" algn="l"/>
              </a:tabLst>
            </a:pPr>
            <a:r>
              <a:rPr lang="en-US" altLang="ko-KR" spc="-5" dirty="0">
                <a:solidFill>
                  <a:srgbClr val="558ED5"/>
                </a:solidFill>
                <a:latin typeface="+mn-ea"/>
                <a:cs typeface="Malgun Gothic"/>
              </a:rPr>
              <a:t>Edge System(Python </a:t>
            </a:r>
            <a:r>
              <a:rPr lang="ko-KR" altLang="en-US" spc="-5" dirty="0">
                <a:solidFill>
                  <a:srgbClr val="558ED5"/>
                </a:solidFill>
                <a:latin typeface="+mn-ea"/>
                <a:cs typeface="Malgun Gothic"/>
              </a:rPr>
              <a:t>기반</a:t>
            </a:r>
            <a:r>
              <a:rPr lang="en-US" altLang="ko-KR" spc="-5" dirty="0">
                <a:solidFill>
                  <a:srgbClr val="558ED5"/>
                </a:solidFill>
                <a:latin typeface="+mn-ea"/>
                <a:cs typeface="Malgun Gothic"/>
              </a:rPr>
              <a:t>, </a:t>
            </a:r>
            <a:r>
              <a:rPr lang="ko-KR" altLang="en-US" spc="-5" dirty="0">
                <a:solidFill>
                  <a:srgbClr val="558ED5"/>
                </a:solidFill>
                <a:latin typeface="+mn-ea"/>
                <a:cs typeface="Malgun Gothic"/>
              </a:rPr>
              <a:t>공통</a:t>
            </a:r>
            <a:r>
              <a:rPr lang="en-US" altLang="ko-KR" spc="-5" dirty="0">
                <a:solidFill>
                  <a:srgbClr val="558ED5"/>
                </a:solidFill>
                <a:latin typeface="+mn-ea"/>
                <a:cs typeface="Malgun Gothic"/>
              </a:rPr>
              <a:t>)</a:t>
            </a: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en-US" altLang="ko-KR" dirty="0">
                <a:latin typeface="+mn-ea"/>
              </a:rPr>
              <a:t>YOLOv5 </a:t>
            </a:r>
            <a:r>
              <a:rPr lang="ko-KR" altLang="en-US" dirty="0">
                <a:latin typeface="+mn-ea"/>
              </a:rPr>
              <a:t>모델을 활용하여 실시간 객체 탐지 및 변경 감지 기능 구현</a:t>
            </a:r>
            <a:r>
              <a:rPr lang="en-US" altLang="ko-KR" dirty="0">
                <a:latin typeface="+mn-ea"/>
              </a:rPr>
              <a:t>.</a:t>
            </a: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en-US" altLang="ko-KR" dirty="0">
                <a:latin typeface="+mn-ea"/>
              </a:rPr>
              <a:t>MSCOCO </a:t>
            </a:r>
            <a:r>
              <a:rPr lang="ko-KR" altLang="en-US" dirty="0">
                <a:latin typeface="+mn-ea"/>
              </a:rPr>
              <a:t>데이터셋을 기반으로 강아지</a:t>
            </a:r>
            <a:r>
              <a:rPr lang="en-US" altLang="ko-KR" dirty="0">
                <a:latin typeface="+mn-ea"/>
              </a:rPr>
              <a:t>(</a:t>
            </a:r>
            <a:r>
              <a:rPr lang="en-US" altLang="ko-KR" dirty="0" err="1">
                <a:latin typeface="+mn-ea"/>
              </a:rPr>
              <a:t>class_id</a:t>
            </a:r>
            <a:r>
              <a:rPr lang="en-US" altLang="ko-KR" dirty="0">
                <a:latin typeface="+mn-ea"/>
              </a:rPr>
              <a:t>=17) </a:t>
            </a:r>
            <a:r>
              <a:rPr lang="ko-KR" altLang="en-US" dirty="0">
                <a:latin typeface="+mn-ea"/>
              </a:rPr>
              <a:t>탐지</a:t>
            </a:r>
            <a:endParaRPr lang="en-US" altLang="ko-KR" dirty="0">
              <a:latin typeface="+mn-ea"/>
            </a:endParaRP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ko-KR" altLang="en-US" dirty="0">
                <a:latin typeface="+mn-ea"/>
                <a:cs typeface="Gulim"/>
              </a:rPr>
              <a:t>강아지가 탐지될 경우 </a:t>
            </a:r>
            <a:r>
              <a:rPr lang="en-US" altLang="ko-KR" dirty="0">
                <a:latin typeface="+mn-ea"/>
                <a:cs typeface="Gulim"/>
              </a:rPr>
              <a:t>OpenCV</a:t>
            </a:r>
            <a:r>
              <a:rPr lang="ko-KR" altLang="en-US" dirty="0">
                <a:latin typeface="+mn-ea"/>
                <a:cs typeface="Gulim"/>
              </a:rPr>
              <a:t>를 통해 실시간 캡쳐 기능 수행</a:t>
            </a:r>
            <a:r>
              <a:rPr lang="en-US" altLang="ko-KR" dirty="0">
                <a:latin typeface="+mn-ea"/>
                <a:cs typeface="Gulim"/>
              </a:rPr>
              <a:t>.</a:t>
            </a: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ko-KR" altLang="en-US" dirty="0" err="1">
                <a:latin typeface="+mn-ea"/>
                <a:cs typeface="Gulim"/>
              </a:rPr>
              <a:t>캡쳐된</a:t>
            </a:r>
            <a:r>
              <a:rPr lang="ko-KR" altLang="en-US" dirty="0">
                <a:latin typeface="+mn-ea"/>
                <a:cs typeface="Gulim"/>
              </a:rPr>
              <a:t> 사진을 </a:t>
            </a:r>
            <a:r>
              <a:rPr lang="en-US" altLang="ko-KR" dirty="0">
                <a:latin typeface="+mn-ea"/>
                <a:cs typeface="Gulim"/>
              </a:rPr>
              <a:t>HTTP RESTful API</a:t>
            </a:r>
            <a:r>
              <a:rPr lang="ko-KR" altLang="en-US" dirty="0">
                <a:latin typeface="+mn-ea"/>
                <a:cs typeface="Gulim"/>
              </a:rPr>
              <a:t>를 통해 </a:t>
            </a:r>
            <a:r>
              <a:rPr lang="en-US" altLang="ko-KR" dirty="0">
                <a:latin typeface="+mn-ea"/>
                <a:cs typeface="Gulim"/>
              </a:rPr>
              <a:t>Service System</a:t>
            </a:r>
            <a:r>
              <a:rPr lang="ko-KR" altLang="en-US" dirty="0">
                <a:latin typeface="+mn-ea"/>
                <a:cs typeface="Gulim"/>
              </a:rPr>
              <a:t>으로 전송</a:t>
            </a:r>
            <a:r>
              <a:rPr lang="en-US" altLang="ko-KR" dirty="0">
                <a:latin typeface="+mn-ea"/>
                <a:cs typeface="Gulim"/>
              </a:rPr>
              <a:t>.</a:t>
            </a:r>
            <a:endParaRPr lang="en-US" altLang="ko-KR" sz="1000" dirty="0">
              <a:latin typeface="+mn-ea"/>
            </a:endParaRPr>
          </a:p>
          <a:p>
            <a:pPr marL="299085" indent="-287020">
              <a:spcBef>
                <a:spcPts val="105"/>
              </a:spcBef>
              <a:buFont typeface="Wingdings"/>
              <a:buChar char=""/>
              <a:tabLst>
                <a:tab pos="299720" algn="l"/>
              </a:tabLst>
            </a:pPr>
            <a:r>
              <a:rPr lang="en-US" spc="-5" dirty="0">
                <a:solidFill>
                  <a:srgbClr val="558ED5"/>
                </a:solidFill>
                <a:latin typeface="+mn-ea"/>
                <a:cs typeface="Malgun Gothic"/>
              </a:rPr>
              <a:t>Service System(Python, Django </a:t>
            </a:r>
            <a:r>
              <a:rPr lang="ko-KR" altLang="en-US" spc="-5" dirty="0">
                <a:solidFill>
                  <a:srgbClr val="558ED5"/>
                </a:solidFill>
                <a:latin typeface="+mn-ea"/>
                <a:cs typeface="Malgun Gothic"/>
              </a:rPr>
              <a:t>기반</a:t>
            </a:r>
            <a:r>
              <a:rPr lang="en-US" altLang="ko-KR" spc="-5" dirty="0">
                <a:solidFill>
                  <a:srgbClr val="558ED5"/>
                </a:solidFill>
                <a:latin typeface="+mn-ea"/>
                <a:cs typeface="Malgun Gothic"/>
              </a:rPr>
              <a:t>,</a:t>
            </a:r>
            <a:r>
              <a:rPr lang="ko-KR" altLang="en-US" spc="-5" dirty="0">
                <a:solidFill>
                  <a:srgbClr val="558ED5"/>
                </a:solidFill>
                <a:latin typeface="+mn-ea"/>
                <a:cs typeface="Malgun Gothic"/>
              </a:rPr>
              <a:t> </a:t>
            </a:r>
            <a:r>
              <a:rPr lang="en-US" altLang="ko-KR" spc="-5" dirty="0" err="1">
                <a:solidFill>
                  <a:srgbClr val="558ED5"/>
                </a:solidFill>
                <a:latin typeface="+mn-ea"/>
                <a:cs typeface="Malgun Gothic"/>
              </a:rPr>
              <a:t>Pythonanywhere</a:t>
            </a:r>
            <a:r>
              <a:rPr lang="en-US" altLang="ko-KR" spc="-5" dirty="0">
                <a:solidFill>
                  <a:srgbClr val="558ED5"/>
                </a:solidFill>
                <a:latin typeface="+mn-ea"/>
                <a:cs typeface="Malgun Gothic"/>
              </a:rPr>
              <a:t> </a:t>
            </a:r>
            <a:r>
              <a:rPr lang="ko-KR" altLang="en-US" spc="-5" dirty="0">
                <a:solidFill>
                  <a:srgbClr val="558ED5"/>
                </a:solidFill>
                <a:latin typeface="+mn-ea"/>
                <a:cs typeface="Malgun Gothic"/>
              </a:rPr>
              <a:t>클라우드상 서비스 구동</a:t>
            </a:r>
            <a:r>
              <a:rPr lang="en-US" altLang="ko-KR" spc="-5" dirty="0">
                <a:solidFill>
                  <a:srgbClr val="558ED5"/>
                </a:solidFill>
                <a:latin typeface="+mn-ea"/>
                <a:cs typeface="Malgun Gothic"/>
              </a:rPr>
              <a:t>,</a:t>
            </a:r>
            <a:r>
              <a:rPr lang="ko-KR" altLang="en-US" spc="-5" dirty="0">
                <a:solidFill>
                  <a:srgbClr val="558ED5"/>
                </a:solidFill>
                <a:latin typeface="+mn-ea"/>
                <a:cs typeface="Malgun Gothic"/>
              </a:rPr>
              <a:t> 일부 확장 기능 가능</a:t>
            </a:r>
            <a:r>
              <a:rPr lang="en-US" spc="-5" dirty="0">
                <a:solidFill>
                  <a:srgbClr val="558ED5"/>
                </a:solidFill>
                <a:latin typeface="+mn-ea"/>
                <a:cs typeface="Malgun Gothic"/>
              </a:rPr>
              <a:t>)</a:t>
            </a:r>
            <a:endParaRPr dirty="0">
              <a:latin typeface="+mn-ea"/>
              <a:cs typeface="Malgun Gothic"/>
            </a:endParaRP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ko-KR" altLang="en-US" dirty="0" err="1">
                <a:latin typeface="+mn-ea"/>
              </a:rPr>
              <a:t>캡쳐된</a:t>
            </a:r>
            <a:r>
              <a:rPr lang="ko-KR" altLang="en-US" dirty="0">
                <a:latin typeface="+mn-ea"/>
              </a:rPr>
              <a:t> 사진을 을 업로드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저장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관리할 수 있는 </a:t>
            </a:r>
            <a:r>
              <a:rPr lang="en-US" altLang="ko-KR" dirty="0">
                <a:latin typeface="+mn-ea"/>
              </a:rPr>
              <a:t>Django </a:t>
            </a:r>
            <a:r>
              <a:rPr lang="ko-KR" altLang="en-US" dirty="0">
                <a:latin typeface="+mn-ea"/>
              </a:rPr>
              <a:t>기반 이미지 블로그 기능</a:t>
            </a:r>
            <a:endParaRPr lang="en-US" altLang="ko-KR" dirty="0">
              <a:latin typeface="+mn-ea"/>
            </a:endParaRP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ko-KR" altLang="en-US" dirty="0">
                <a:latin typeface="+mn-ea"/>
              </a:rPr>
              <a:t>보안키를 활용한 사용자 인증 시스템 제공</a:t>
            </a:r>
            <a:endParaRPr lang="en-US" altLang="ko-KR" dirty="0">
              <a:latin typeface="+mn-ea"/>
            </a:endParaRP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en-US" altLang="ko-KR" dirty="0">
                <a:latin typeface="+mn-ea"/>
              </a:rPr>
              <a:t>RESTful API</a:t>
            </a:r>
            <a:r>
              <a:rPr lang="ko-KR" altLang="en-US" dirty="0">
                <a:latin typeface="+mn-ea"/>
              </a:rPr>
              <a:t>를 통해 </a:t>
            </a:r>
            <a:r>
              <a:rPr lang="ko-KR" altLang="en-US" dirty="0" err="1">
                <a:latin typeface="+mn-ea"/>
              </a:rPr>
              <a:t>캡쳐된</a:t>
            </a:r>
            <a:r>
              <a:rPr lang="ko-KR" altLang="en-US" dirty="0">
                <a:latin typeface="+mn-ea"/>
              </a:rPr>
              <a:t> 사진 목록과 세부 정보 제공</a:t>
            </a:r>
            <a:endParaRPr lang="en-US" altLang="ko-KR" sz="1000" dirty="0">
              <a:latin typeface="+mn-ea"/>
              <a:cs typeface="Gulim"/>
            </a:endParaRPr>
          </a:p>
          <a:p>
            <a:pPr marL="299085" indent="-287020">
              <a:spcBef>
                <a:spcPts val="105"/>
              </a:spcBef>
              <a:buFont typeface="Wingdings"/>
              <a:buChar char=""/>
              <a:tabLst>
                <a:tab pos="299720" algn="l"/>
              </a:tabLst>
            </a:pPr>
            <a:r>
              <a:rPr lang="en-US" altLang="ko-Kore-KR" spc="-5" dirty="0">
                <a:solidFill>
                  <a:srgbClr val="558ED5"/>
                </a:solidFill>
                <a:latin typeface="+mn-ea"/>
                <a:cs typeface="Malgun Gothic"/>
              </a:rPr>
              <a:t>Client System(Android, Native App</a:t>
            </a:r>
            <a:r>
              <a:rPr lang="en-US" altLang="ko-KR" spc="-5" dirty="0">
                <a:solidFill>
                  <a:srgbClr val="558ED5"/>
                </a:solidFill>
                <a:latin typeface="+mn-ea"/>
                <a:cs typeface="Malgun Gothic"/>
              </a:rPr>
              <a:t>,</a:t>
            </a:r>
            <a:r>
              <a:rPr lang="ko-KR" altLang="en-US" spc="-5" dirty="0">
                <a:solidFill>
                  <a:srgbClr val="558ED5"/>
                </a:solidFill>
                <a:latin typeface="+mn-ea"/>
                <a:cs typeface="Malgun Gothic"/>
              </a:rPr>
              <a:t> 개별 제안</a:t>
            </a:r>
            <a:r>
              <a:rPr lang="en-US" altLang="ko-KR" spc="-5" dirty="0">
                <a:solidFill>
                  <a:srgbClr val="558ED5"/>
                </a:solidFill>
                <a:latin typeface="+mn-ea"/>
                <a:cs typeface="Malgun Gothic"/>
              </a:rPr>
              <a:t>)</a:t>
            </a:r>
            <a:endParaRPr lang="ko-KR" altLang="en-US" dirty="0">
              <a:latin typeface="+mn-ea"/>
              <a:cs typeface="Malgun Gothic"/>
            </a:endParaRP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ko-KR" altLang="en-US" dirty="0">
                <a:latin typeface="+mn-ea"/>
                <a:cs typeface="Gulim"/>
              </a:rPr>
              <a:t>캡쳐 사진 및 세부 정보 확인 기능</a:t>
            </a:r>
            <a:endParaRPr lang="en-US" altLang="ko-KR" dirty="0">
              <a:latin typeface="+mn-ea"/>
              <a:cs typeface="Gulim"/>
            </a:endParaRP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ko-KR" altLang="en-US" dirty="0" err="1">
                <a:latin typeface="+mn-ea"/>
                <a:cs typeface="Gulim"/>
              </a:rPr>
              <a:t>캡쳐된</a:t>
            </a:r>
            <a:r>
              <a:rPr lang="ko-KR" altLang="en-US" dirty="0">
                <a:latin typeface="+mn-ea"/>
                <a:cs typeface="Gulim"/>
              </a:rPr>
              <a:t> </a:t>
            </a:r>
            <a:r>
              <a:rPr lang="ko-KR" altLang="en-US" dirty="0" err="1">
                <a:latin typeface="+mn-ea"/>
                <a:cs typeface="Gulim"/>
              </a:rPr>
              <a:t>사진을선택하여</a:t>
            </a:r>
            <a:r>
              <a:rPr lang="ko-KR" altLang="en-US" dirty="0">
                <a:latin typeface="+mn-ea"/>
                <a:cs typeface="Gulim"/>
              </a:rPr>
              <a:t> 스트리밍 또는 다운로드</a:t>
            </a:r>
            <a:endParaRPr lang="en-US" altLang="ko-KR" dirty="0">
              <a:latin typeface="+mn-ea"/>
              <a:cs typeface="Gulim"/>
            </a:endParaRP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en-US" altLang="ko-KR" dirty="0">
                <a:latin typeface="+mn-ea"/>
                <a:cs typeface="Gulim"/>
              </a:rPr>
              <a:t>RESTful API</a:t>
            </a:r>
            <a:r>
              <a:rPr lang="ko-KR" altLang="en-US" dirty="0">
                <a:latin typeface="+mn-ea"/>
                <a:cs typeface="Gulim"/>
              </a:rPr>
              <a:t>와 연동하여 서버 데이터와 동기화</a:t>
            </a:r>
            <a:r>
              <a:rPr lang="en-US" altLang="ko-KR" dirty="0">
                <a:latin typeface="+mn-ea"/>
                <a:cs typeface="Gulim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221314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08504" y="6486875"/>
            <a:ext cx="17056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Image </a:t>
            </a:r>
            <a:r>
              <a:rPr sz="1400" b="1" spc="-5" dirty="0">
                <a:solidFill>
                  <a:srgbClr val="1F497D"/>
                </a:solidFill>
                <a:latin typeface="Times New Roman"/>
                <a:cs typeface="Times New Roman"/>
              </a:rPr>
              <a:t>Processing</a:t>
            </a:r>
            <a:r>
              <a:rPr sz="1400" b="1" spc="-70" dirty="0">
                <a:solidFill>
                  <a:srgbClr val="1F497D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Lab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4040" y="609888"/>
            <a:ext cx="5293360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ko-KR" altLang="en-US" dirty="0">
                <a:latin typeface="Times New Roman"/>
                <a:cs typeface="Times New Roman"/>
              </a:rPr>
              <a:t>시스템 구성도 </a:t>
            </a:r>
            <a:r>
              <a:rPr lang="en-US" altLang="ko-KR" i="1" dirty="0">
                <a:solidFill>
                  <a:srgbClr val="FF0000"/>
                </a:solidFill>
                <a:latin typeface="Times New Roman"/>
                <a:cs typeface="Times New Roman"/>
              </a:rPr>
              <a:t>(</a:t>
            </a:r>
            <a:r>
              <a:rPr lang="ko-KR" altLang="en-US" i="1" dirty="0">
                <a:solidFill>
                  <a:srgbClr val="FF0000"/>
                </a:solidFill>
                <a:latin typeface="Times New Roman"/>
                <a:cs typeface="Times New Roman"/>
              </a:rPr>
              <a:t>변경  된 사항 적용</a:t>
            </a:r>
            <a:r>
              <a:rPr lang="en-US" altLang="ko-KR" i="1" dirty="0">
                <a:solidFill>
                  <a:srgbClr val="FF0000"/>
                </a:solidFill>
                <a:latin typeface="Times New Roman"/>
                <a:cs typeface="Times New Roman"/>
              </a:rPr>
              <a:t>)</a:t>
            </a:r>
            <a:endParaRPr i="1" dirty="0">
              <a:solidFill>
                <a:srgbClr val="FF0000"/>
              </a:solidFill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74040" y="1124817"/>
            <a:ext cx="8874760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/>
              <a:buChar char=""/>
              <a:tabLst>
                <a:tab pos="299720" algn="l"/>
              </a:tabLst>
            </a:pPr>
            <a:r>
              <a:rPr lang="ko-KR" altLang="en-US" sz="2000" spc="-5" dirty="0">
                <a:solidFill>
                  <a:srgbClr val="558ED5"/>
                </a:solidFill>
                <a:latin typeface="+mn-ea"/>
                <a:cs typeface="Malgun Gothic"/>
              </a:rPr>
              <a:t>시스템 구성도</a:t>
            </a:r>
            <a:endParaRPr sz="2000" dirty="0">
              <a:latin typeface="+mn-ea"/>
              <a:cs typeface="Malgun Gothic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A0E0B6C0-EF21-A48F-0E95-83EA8221F3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2018" y="2590800"/>
            <a:ext cx="2030258" cy="2788687"/>
          </a:xfrm>
          <a:prstGeom prst="rect">
            <a:avLst/>
          </a:prstGeom>
        </p:spPr>
      </p:pic>
      <p:sp>
        <p:nvSpPr>
          <p:cNvPr id="14" name="모서리가 둥근 직사각형 35">
            <a:extLst>
              <a:ext uri="{FF2B5EF4-FFF2-40B4-BE49-F238E27FC236}">
                <a16:creationId xmlns:a16="http://schemas.microsoft.com/office/drawing/2014/main" id="{03E1EFEE-1B12-0C0B-6697-6C76B440DF31}"/>
              </a:ext>
            </a:extLst>
          </p:cNvPr>
          <p:cNvSpPr/>
          <p:nvPr/>
        </p:nvSpPr>
        <p:spPr>
          <a:xfrm>
            <a:off x="3942441" y="2666999"/>
            <a:ext cx="2151817" cy="2694749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100" dirty="0"/>
          </a:p>
        </p:txBody>
      </p:sp>
      <p:sp>
        <p:nvSpPr>
          <p:cNvPr id="20" name="모서리가 둥근 직사각형 36">
            <a:extLst>
              <a:ext uri="{FF2B5EF4-FFF2-40B4-BE49-F238E27FC236}">
                <a16:creationId xmlns:a16="http://schemas.microsoft.com/office/drawing/2014/main" id="{19B9D7BD-A113-4CDE-F0CD-56B49CC589A7}"/>
              </a:ext>
            </a:extLst>
          </p:cNvPr>
          <p:cNvSpPr/>
          <p:nvPr/>
        </p:nvSpPr>
        <p:spPr>
          <a:xfrm>
            <a:off x="1941282" y="2667051"/>
            <a:ext cx="1543959" cy="2694749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100" dirty="0"/>
          </a:p>
        </p:txBody>
      </p:sp>
      <p:pic>
        <p:nvPicPr>
          <p:cNvPr id="28" name="Picture 12" descr="D:\Daum_Cloud\DaumCloud\20131220_스마트 협업테이블\01. Images\DL380G7.png">
            <a:extLst>
              <a:ext uri="{FF2B5EF4-FFF2-40B4-BE49-F238E27FC236}">
                <a16:creationId xmlns:a16="http://schemas.microsoft.com/office/drawing/2014/main" id="{91084811-45DC-1901-CBF5-CB67860E53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51" y="4720803"/>
            <a:ext cx="1280543" cy="624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6BC350D8-1FEE-C6B0-C9E5-7A9BB5114A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3238" y="4082001"/>
            <a:ext cx="870999" cy="870999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13079B9F-832E-8DD7-612A-E327E6F954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22569" y="2671424"/>
            <a:ext cx="971309" cy="647540"/>
          </a:xfrm>
          <a:prstGeom prst="rect">
            <a:avLst/>
          </a:prstGeom>
        </p:spPr>
      </p:pic>
      <p:sp>
        <p:nvSpPr>
          <p:cNvPr id="40" name="모서리가 둥근 직사각형 23">
            <a:extLst>
              <a:ext uri="{FF2B5EF4-FFF2-40B4-BE49-F238E27FC236}">
                <a16:creationId xmlns:a16="http://schemas.microsoft.com/office/drawing/2014/main" id="{979EFCDD-F07E-AF39-C1D6-4429B31D1EFA}"/>
              </a:ext>
            </a:extLst>
          </p:cNvPr>
          <p:cNvSpPr/>
          <p:nvPr/>
        </p:nvSpPr>
        <p:spPr>
          <a:xfrm>
            <a:off x="2131336" y="2927211"/>
            <a:ext cx="1257632" cy="52985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Change Detection</a:t>
            </a:r>
            <a:endParaRPr kumimoji="1" lang="ko-Kore-KR" altLang="en-US" sz="1100" dirty="0"/>
          </a:p>
        </p:txBody>
      </p:sp>
      <p:sp>
        <p:nvSpPr>
          <p:cNvPr id="41" name="모서리가 둥근 직사각형 24">
            <a:extLst>
              <a:ext uri="{FF2B5EF4-FFF2-40B4-BE49-F238E27FC236}">
                <a16:creationId xmlns:a16="http://schemas.microsoft.com/office/drawing/2014/main" id="{755EF396-9F73-4C89-EA9D-CD6DC7143384}"/>
              </a:ext>
            </a:extLst>
          </p:cNvPr>
          <p:cNvSpPr/>
          <p:nvPr/>
        </p:nvSpPr>
        <p:spPr>
          <a:xfrm>
            <a:off x="4031778" y="3395570"/>
            <a:ext cx="1368449" cy="78557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Intruder Detection</a:t>
            </a:r>
          </a:p>
          <a:p>
            <a:pPr algn="ctr"/>
            <a:r>
              <a:rPr kumimoji="1" lang="en-US" altLang="ko-Kore-KR" sz="1100" dirty="0"/>
              <a:t>(Django blog)</a:t>
            </a:r>
            <a:endParaRPr kumimoji="1" lang="ko-Kore-KR" altLang="en-US" sz="1100" dirty="0"/>
          </a:p>
        </p:txBody>
      </p:sp>
      <p:pic>
        <p:nvPicPr>
          <p:cNvPr id="43" name="Picture 13" descr="D:\Daum_Cloud\DaumCloud\20131220_스마트 협업테이블\01. Images\Database_3.png">
            <a:extLst>
              <a:ext uri="{FF2B5EF4-FFF2-40B4-BE49-F238E27FC236}">
                <a16:creationId xmlns:a16="http://schemas.microsoft.com/office/drawing/2014/main" id="{8AC0D62A-8E26-CAAA-D089-705D7A491D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7006" y="4181145"/>
            <a:ext cx="594672" cy="672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B22C8138-ED5B-9BCE-4CB8-3F6945A402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87805" y="2671424"/>
            <a:ext cx="971309" cy="543326"/>
          </a:xfrm>
          <a:prstGeom prst="rect">
            <a:avLst/>
          </a:prstGeom>
        </p:spPr>
      </p:pic>
      <p:cxnSp>
        <p:nvCxnSpPr>
          <p:cNvPr id="45" name="꺾인 연결선[E] 33">
            <a:extLst>
              <a:ext uri="{FF2B5EF4-FFF2-40B4-BE49-F238E27FC236}">
                <a16:creationId xmlns:a16="http://schemas.microsoft.com/office/drawing/2014/main" id="{18834F0B-B752-0C8C-9FFB-C4CB40376136}"/>
              </a:ext>
            </a:extLst>
          </p:cNvPr>
          <p:cNvCxnSpPr>
            <a:cxnSpLocks/>
            <a:stCxn id="40" idx="0"/>
            <a:endCxn id="31" idx="1"/>
          </p:cNvCxnSpPr>
          <p:nvPr/>
        </p:nvCxnSpPr>
        <p:spPr>
          <a:xfrm rot="16200000" flipH="1">
            <a:off x="3457368" y="2229994"/>
            <a:ext cx="67983" cy="1462417"/>
          </a:xfrm>
          <a:prstGeom prst="bentConnector4">
            <a:avLst>
              <a:gd name="adj1" fmla="val -336261"/>
              <a:gd name="adj2" fmla="val 7149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꺾인 연결선[E] 41">
            <a:extLst>
              <a:ext uri="{FF2B5EF4-FFF2-40B4-BE49-F238E27FC236}">
                <a16:creationId xmlns:a16="http://schemas.microsoft.com/office/drawing/2014/main" id="{FCBFDE85-27FA-1A83-DD6D-B74A812883D1}"/>
              </a:ext>
            </a:extLst>
          </p:cNvPr>
          <p:cNvCxnSpPr>
            <a:cxnSpLocks/>
            <a:stCxn id="30" idx="3"/>
            <a:endCxn id="43" idx="1"/>
          </p:cNvCxnSpPr>
          <p:nvPr/>
        </p:nvCxnSpPr>
        <p:spPr>
          <a:xfrm flipV="1">
            <a:off x="5124237" y="4517500"/>
            <a:ext cx="372769" cy="1"/>
          </a:xfrm>
          <a:prstGeom prst="bent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그림 52">
            <a:extLst>
              <a:ext uri="{FF2B5EF4-FFF2-40B4-BE49-F238E27FC236}">
                <a16:creationId xmlns:a16="http://schemas.microsoft.com/office/drawing/2014/main" id="{01335424-17DC-08E8-ED74-C302D16C4C0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70562" y="3680774"/>
            <a:ext cx="431435" cy="414626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4E8195B2-CEA8-C3FC-1AB5-0044BB754F7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09861" y="4119079"/>
            <a:ext cx="552835" cy="414626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91CBF19A-9216-4776-19DE-8D304C248F4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89322" y="3223161"/>
            <a:ext cx="395673" cy="414627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477FB45E-DD05-2683-8217-D8FCE65BAA5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664378" y="2785772"/>
            <a:ext cx="421175" cy="414628"/>
          </a:xfrm>
          <a:prstGeom prst="rect">
            <a:avLst/>
          </a:prstGeom>
        </p:spPr>
      </p:pic>
      <p:pic>
        <p:nvPicPr>
          <p:cNvPr id="61" name="그림 60">
            <a:extLst>
              <a:ext uri="{FF2B5EF4-FFF2-40B4-BE49-F238E27FC236}">
                <a16:creationId xmlns:a16="http://schemas.microsoft.com/office/drawing/2014/main" id="{33CB64BE-CCAE-8262-AAA4-11896300958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606804" y="3223161"/>
            <a:ext cx="660400" cy="660400"/>
          </a:xfrm>
          <a:prstGeom prst="rect">
            <a:avLst/>
          </a:prstGeom>
        </p:spPr>
      </p:pic>
      <p:cxnSp>
        <p:nvCxnSpPr>
          <p:cNvPr id="62" name="꺾인 연결선[E] 51">
            <a:extLst>
              <a:ext uri="{FF2B5EF4-FFF2-40B4-BE49-F238E27FC236}">
                <a16:creationId xmlns:a16="http://schemas.microsoft.com/office/drawing/2014/main" id="{29A98BE9-4A54-89BE-BB28-FF5230AC68F5}"/>
              </a:ext>
            </a:extLst>
          </p:cNvPr>
          <p:cNvCxnSpPr>
            <a:cxnSpLocks/>
            <a:stCxn id="31" idx="3"/>
            <a:endCxn id="59" idx="1"/>
          </p:cNvCxnSpPr>
          <p:nvPr/>
        </p:nvCxnSpPr>
        <p:spPr>
          <a:xfrm flipV="1">
            <a:off x="5193878" y="2993086"/>
            <a:ext cx="2470500" cy="2108"/>
          </a:xfrm>
          <a:prstGeom prst="bent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5F74E796-D904-E4E4-CBE7-F7A84DA7AB52}"/>
              </a:ext>
            </a:extLst>
          </p:cNvPr>
          <p:cNvSpPr txBox="1"/>
          <p:nvPr/>
        </p:nvSpPr>
        <p:spPr>
          <a:xfrm>
            <a:off x="2715579" y="2412281"/>
            <a:ext cx="12386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200" dirty="0"/>
              <a:t>HTTP/Restful</a:t>
            </a:r>
            <a:r>
              <a:rPr kumimoji="1" lang="ko-KR" altLang="en-US" sz="1200" dirty="0"/>
              <a:t> </a:t>
            </a:r>
            <a:r>
              <a:rPr kumimoji="1" lang="en-US" altLang="ko-KR" sz="1200" dirty="0"/>
              <a:t>API</a:t>
            </a:r>
            <a:endParaRPr kumimoji="1" lang="ko-Kore-KR" altLang="en-US" sz="1200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9959EFC-CAFD-5EBB-AE7E-1D6199846115}"/>
              </a:ext>
            </a:extLst>
          </p:cNvPr>
          <p:cNvSpPr txBox="1"/>
          <p:nvPr/>
        </p:nvSpPr>
        <p:spPr>
          <a:xfrm>
            <a:off x="5429805" y="2702938"/>
            <a:ext cx="5137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200" dirty="0"/>
              <a:t>HTTP</a:t>
            </a:r>
            <a:endParaRPr kumimoji="1" lang="ko-Kore-KR" altLang="en-US" sz="1200" dirty="0"/>
          </a:p>
        </p:txBody>
      </p: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0F296B36-DA6B-20A7-775C-B8C3FCB6A5FB}"/>
              </a:ext>
            </a:extLst>
          </p:cNvPr>
          <p:cNvCxnSpPr>
            <a:cxnSpLocks/>
            <a:stCxn id="41" idx="0"/>
          </p:cNvCxnSpPr>
          <p:nvPr/>
        </p:nvCxnSpPr>
        <p:spPr>
          <a:xfrm flipV="1">
            <a:off x="4716003" y="3086086"/>
            <a:ext cx="0" cy="30948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B5096EBB-D463-71AA-206A-D135A6F5FA5F}"/>
              </a:ext>
            </a:extLst>
          </p:cNvPr>
          <p:cNvSpPr txBox="1"/>
          <p:nvPr/>
        </p:nvSpPr>
        <p:spPr>
          <a:xfrm>
            <a:off x="4724400" y="3124200"/>
            <a:ext cx="5137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200" dirty="0"/>
              <a:t>HTTP</a:t>
            </a:r>
            <a:endParaRPr kumimoji="1" lang="ko-Kore-KR" altLang="en-US" sz="1200" dirty="0"/>
          </a:p>
        </p:txBody>
      </p:sp>
      <p:sp>
        <p:nvSpPr>
          <p:cNvPr id="69" name="모서리가 둥근 직사각형 64">
            <a:extLst>
              <a:ext uri="{FF2B5EF4-FFF2-40B4-BE49-F238E27FC236}">
                <a16:creationId xmlns:a16="http://schemas.microsoft.com/office/drawing/2014/main" id="{91BE0EE2-2064-D8C3-62D7-9F89A740D8C0}"/>
              </a:ext>
            </a:extLst>
          </p:cNvPr>
          <p:cNvSpPr/>
          <p:nvPr/>
        </p:nvSpPr>
        <p:spPr>
          <a:xfrm>
            <a:off x="4253616" y="4054333"/>
            <a:ext cx="940262" cy="21286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 dirty="0"/>
              <a:t> </a:t>
            </a:r>
            <a:r>
              <a:rPr kumimoji="1" lang="en-US" altLang="ko-Kore-KR" sz="1000" dirty="0" err="1"/>
              <a:t>vedio</a:t>
            </a:r>
            <a:r>
              <a:rPr kumimoji="1" lang="en-US" altLang="ko-Kore-KR" sz="1000" dirty="0"/>
              <a:t> blog</a:t>
            </a:r>
            <a:endParaRPr kumimoji="1" lang="ko-Kore-KR" altLang="en-US" sz="1000" dirty="0"/>
          </a:p>
        </p:txBody>
      </p:sp>
      <p:sp>
        <p:nvSpPr>
          <p:cNvPr id="70" name="모서리가 둥근 직사각형 65">
            <a:extLst>
              <a:ext uri="{FF2B5EF4-FFF2-40B4-BE49-F238E27FC236}">
                <a16:creationId xmlns:a16="http://schemas.microsoft.com/office/drawing/2014/main" id="{4A9C5D3B-1D68-4BFF-446D-EC4EAB2ED7AF}"/>
              </a:ext>
            </a:extLst>
          </p:cNvPr>
          <p:cNvSpPr/>
          <p:nvPr/>
        </p:nvSpPr>
        <p:spPr>
          <a:xfrm>
            <a:off x="4031778" y="3402836"/>
            <a:ext cx="692622" cy="21286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 dirty="0"/>
              <a:t> REST API</a:t>
            </a:r>
            <a:endParaRPr kumimoji="1" lang="ko-Kore-KR" altLang="en-US" sz="1000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75A88187-6D0C-2604-C884-D15E37C688CD}"/>
              </a:ext>
            </a:extLst>
          </p:cNvPr>
          <p:cNvSpPr txBox="1"/>
          <p:nvPr/>
        </p:nvSpPr>
        <p:spPr>
          <a:xfrm>
            <a:off x="3856074" y="3152001"/>
            <a:ext cx="8704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200" dirty="0"/>
              <a:t>PORT:8000</a:t>
            </a:r>
            <a:endParaRPr kumimoji="1" lang="ko-Kore-KR" altLang="en-US" sz="1200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52E0CDAA-3408-1A9A-704B-A16FA3F918CB}"/>
              </a:ext>
            </a:extLst>
          </p:cNvPr>
          <p:cNvSpPr txBox="1"/>
          <p:nvPr/>
        </p:nvSpPr>
        <p:spPr>
          <a:xfrm>
            <a:off x="4572000" y="2694801"/>
            <a:ext cx="8704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200" dirty="0"/>
              <a:t>PORT:8080</a:t>
            </a:r>
            <a:endParaRPr kumimoji="1" lang="ko-Kore-KR" altLang="en-US" sz="1200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E6D339E8-F616-0E3A-3E0D-D5ED1EDB9819}"/>
              </a:ext>
            </a:extLst>
          </p:cNvPr>
          <p:cNvSpPr txBox="1"/>
          <p:nvPr/>
        </p:nvSpPr>
        <p:spPr>
          <a:xfrm>
            <a:off x="1903368" y="5377056"/>
            <a:ext cx="15785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200" dirty="0"/>
              <a:t>&lt;EDGE SYSTEM&gt;</a:t>
            </a:r>
            <a:endParaRPr kumimoji="1" lang="ko-Kore-KR" altLang="en-US" sz="1200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A6A8BF86-72B2-198B-1E4A-26A75605A83D}"/>
              </a:ext>
            </a:extLst>
          </p:cNvPr>
          <p:cNvSpPr txBox="1"/>
          <p:nvPr/>
        </p:nvSpPr>
        <p:spPr>
          <a:xfrm>
            <a:off x="6800813" y="5334000"/>
            <a:ext cx="21483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200" dirty="0"/>
              <a:t>&lt;CLIENT&gt;</a:t>
            </a:r>
            <a:endParaRPr kumimoji="1" lang="ko-Kore-KR" altLang="en-US" sz="1200" dirty="0"/>
          </a:p>
        </p:txBody>
      </p:sp>
      <p:pic>
        <p:nvPicPr>
          <p:cNvPr id="75" name="그림 74">
            <a:extLst>
              <a:ext uri="{FF2B5EF4-FFF2-40B4-BE49-F238E27FC236}">
                <a16:creationId xmlns:a16="http://schemas.microsoft.com/office/drawing/2014/main" id="{A4AEC4E0-7A87-A625-6CFC-FBD5F7849AD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59247" y="4589324"/>
            <a:ext cx="431435" cy="439876"/>
          </a:xfrm>
          <a:prstGeom prst="rect">
            <a:avLst/>
          </a:prstGeom>
        </p:spPr>
      </p:pic>
      <p:pic>
        <p:nvPicPr>
          <p:cNvPr id="76" name="그림 75">
            <a:extLst>
              <a:ext uri="{FF2B5EF4-FFF2-40B4-BE49-F238E27FC236}">
                <a16:creationId xmlns:a16="http://schemas.microsoft.com/office/drawing/2014/main" id="{DB8415DD-A08C-96B7-9CC7-BFFA08CF89C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48153" y="4823490"/>
            <a:ext cx="971397" cy="672207"/>
          </a:xfrm>
          <a:prstGeom prst="rect">
            <a:avLst/>
          </a:prstGeom>
        </p:spPr>
      </p:pic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718E278A-B858-E789-2341-90F0666A76ED}"/>
              </a:ext>
            </a:extLst>
          </p:cNvPr>
          <p:cNvCxnSpPr>
            <a:cxnSpLocks/>
          </p:cNvCxnSpPr>
          <p:nvPr/>
        </p:nvCxnSpPr>
        <p:spPr>
          <a:xfrm>
            <a:off x="1105068" y="5097849"/>
            <a:ext cx="91947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DE771465-DF0F-F827-5A58-BF47981B75DA}"/>
              </a:ext>
            </a:extLst>
          </p:cNvPr>
          <p:cNvSpPr txBox="1"/>
          <p:nvPr/>
        </p:nvSpPr>
        <p:spPr>
          <a:xfrm>
            <a:off x="1243819" y="4853854"/>
            <a:ext cx="4732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200" dirty="0"/>
              <a:t> USB</a:t>
            </a:r>
            <a:endParaRPr kumimoji="1" lang="ko-Kore-KR" altLang="en-US" sz="1200" dirty="0"/>
          </a:p>
        </p:txBody>
      </p:sp>
      <p:pic>
        <p:nvPicPr>
          <p:cNvPr id="79" name="그림 78">
            <a:extLst>
              <a:ext uri="{FF2B5EF4-FFF2-40B4-BE49-F238E27FC236}">
                <a16:creationId xmlns:a16="http://schemas.microsoft.com/office/drawing/2014/main" id="{BA4E4220-7D5D-E4D1-8B94-820EA3303F4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924232" y="4641184"/>
            <a:ext cx="797854" cy="235616"/>
          </a:xfrm>
          <a:prstGeom prst="rect">
            <a:avLst/>
          </a:prstGeom>
        </p:spPr>
      </p:pic>
      <p:pic>
        <p:nvPicPr>
          <p:cNvPr id="80" name="그림 79">
            <a:extLst>
              <a:ext uri="{FF2B5EF4-FFF2-40B4-BE49-F238E27FC236}">
                <a16:creationId xmlns:a16="http://schemas.microsoft.com/office/drawing/2014/main" id="{70324D62-757B-82B4-5355-047DAC41152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140864" y="4902958"/>
            <a:ext cx="1047750" cy="327192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id="{61A3BD1D-66FA-5569-1B41-F148C2F068C9}"/>
              </a:ext>
            </a:extLst>
          </p:cNvPr>
          <p:cNvSpPr txBox="1"/>
          <p:nvPr/>
        </p:nvSpPr>
        <p:spPr>
          <a:xfrm>
            <a:off x="3960572" y="5334000"/>
            <a:ext cx="21483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200" dirty="0"/>
              <a:t>&lt;SERVICE SYSTEM&gt;</a:t>
            </a:r>
            <a:endParaRPr kumimoji="1" lang="ko-Kore-KR" altLang="en-US" sz="1200" dirty="0"/>
          </a:p>
        </p:txBody>
      </p:sp>
      <p:pic>
        <p:nvPicPr>
          <p:cNvPr id="82" name="Picture 2" descr="2,700,104개의 강아지 이미지, 스톡 사진, 3D 오브젝트, 벡터 ...">
            <a:extLst>
              <a:ext uri="{FF2B5EF4-FFF2-40B4-BE49-F238E27FC236}">
                <a16:creationId xmlns:a16="http://schemas.microsoft.com/office/drawing/2014/main" id="{13FF0C73-BAA2-966C-9E20-28D1021400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3806" y="3515415"/>
            <a:ext cx="956936" cy="1030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" name="그림 82">
            <a:extLst>
              <a:ext uri="{FF2B5EF4-FFF2-40B4-BE49-F238E27FC236}">
                <a16:creationId xmlns:a16="http://schemas.microsoft.com/office/drawing/2014/main" id="{1E966F72-F566-02F6-C600-5FA282D4D66F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766530" y="4464046"/>
            <a:ext cx="715339" cy="357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1946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08504" y="6486875"/>
            <a:ext cx="17056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Image </a:t>
            </a:r>
            <a:r>
              <a:rPr sz="1400" b="1" spc="-5" dirty="0">
                <a:solidFill>
                  <a:srgbClr val="1F497D"/>
                </a:solidFill>
                <a:latin typeface="Times New Roman"/>
                <a:cs typeface="Times New Roman"/>
              </a:rPr>
              <a:t>Processing</a:t>
            </a:r>
            <a:r>
              <a:rPr sz="1400" b="1" spc="-70" dirty="0">
                <a:solidFill>
                  <a:srgbClr val="1F497D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Lab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4040" y="609888"/>
            <a:ext cx="109093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ko-KR" altLang="en-US" dirty="0">
                <a:latin typeface="Times New Roman"/>
                <a:cs typeface="Times New Roman"/>
              </a:rPr>
              <a:t>목적</a:t>
            </a:r>
            <a:endParaRPr dirty="0"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286C7A33-D753-A34A-A8A0-39BFCB270925}"/>
              </a:ext>
            </a:extLst>
          </p:cNvPr>
          <p:cNvSpPr txBox="1"/>
          <p:nvPr/>
        </p:nvSpPr>
        <p:spPr>
          <a:xfrm>
            <a:off x="574040" y="1124817"/>
            <a:ext cx="8080375" cy="252184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/>
              <a:buChar char=""/>
              <a:tabLst>
                <a:tab pos="299720" algn="l"/>
              </a:tabLst>
            </a:pPr>
            <a:r>
              <a:rPr lang="en-US" altLang="ko-KR" sz="2000" spc="-5" dirty="0">
                <a:solidFill>
                  <a:srgbClr val="558ED5"/>
                </a:solidFill>
                <a:latin typeface="+mn-ea"/>
                <a:cs typeface="Malgun Gothic"/>
              </a:rPr>
              <a:t> </a:t>
            </a:r>
            <a:r>
              <a:rPr lang="ko-KR" altLang="en-US" sz="2000" spc="-5" dirty="0">
                <a:solidFill>
                  <a:srgbClr val="558ED5"/>
                </a:solidFill>
                <a:latin typeface="+mn-ea"/>
                <a:cs typeface="Malgun Gothic"/>
              </a:rPr>
              <a:t>강아지 </a:t>
            </a:r>
            <a:r>
              <a:rPr lang="en-US" altLang="ko-KR" sz="2000" spc="-5" dirty="0">
                <a:solidFill>
                  <a:srgbClr val="558ED5"/>
                </a:solidFill>
                <a:latin typeface="+mn-ea"/>
                <a:cs typeface="Malgun Gothic"/>
              </a:rPr>
              <a:t>CCTV</a:t>
            </a:r>
            <a:endParaRPr sz="2000" dirty="0">
              <a:latin typeface="+mn-ea"/>
              <a:cs typeface="Malgun Gothic"/>
            </a:endParaRPr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r>
              <a:rPr lang="ko-KR" altLang="en-US" sz="1800" dirty="0">
                <a:latin typeface="+mn-ea"/>
                <a:cs typeface="Gulim"/>
              </a:rPr>
              <a:t>실시간으로 강아지를 탐지하여 자동으로 캡쳐</a:t>
            </a:r>
            <a:r>
              <a:rPr lang="en-US" altLang="ko-KR" sz="1800" dirty="0">
                <a:latin typeface="+mn-ea"/>
                <a:cs typeface="Gulim"/>
              </a:rPr>
              <a:t>, </a:t>
            </a:r>
            <a:r>
              <a:rPr lang="ko-KR" altLang="en-US" sz="1800" dirty="0">
                <a:latin typeface="+mn-ea"/>
                <a:cs typeface="Gulim"/>
              </a:rPr>
              <a:t>저장</a:t>
            </a:r>
            <a:r>
              <a:rPr lang="en-US" altLang="ko-KR" sz="1800" dirty="0">
                <a:latin typeface="+mn-ea"/>
                <a:cs typeface="Gulim"/>
              </a:rPr>
              <a:t>, </a:t>
            </a:r>
            <a:r>
              <a:rPr lang="ko-KR" altLang="en-US" sz="1800" dirty="0">
                <a:latin typeface="+mn-ea"/>
                <a:cs typeface="Gulim"/>
              </a:rPr>
              <a:t>관리하는 시스템 구축</a:t>
            </a:r>
            <a:r>
              <a:rPr lang="en-US" altLang="ko-KR" sz="1800" dirty="0">
                <a:latin typeface="+mn-ea"/>
                <a:cs typeface="Gulim"/>
              </a:rPr>
              <a:t>.</a:t>
            </a:r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r>
              <a:rPr lang="ko-KR" altLang="en-US" sz="1800" dirty="0">
                <a:latin typeface="+mn-ea"/>
                <a:cs typeface="Gulim"/>
              </a:rPr>
              <a:t>사용자가 강아지의 움직임을 모니터링하거나 보안 목적으로 </a:t>
            </a:r>
            <a:r>
              <a:rPr lang="ko-KR" altLang="en-US" sz="1800" dirty="0" err="1">
                <a:latin typeface="+mn-ea"/>
                <a:cs typeface="Gulim"/>
              </a:rPr>
              <a:t>캡쳐된</a:t>
            </a:r>
            <a:r>
              <a:rPr lang="ko-KR" altLang="en-US" sz="1800" dirty="0">
                <a:latin typeface="+mn-ea"/>
                <a:cs typeface="Gulim"/>
              </a:rPr>
              <a:t> 사진을 활용할 수 있도록 지원</a:t>
            </a:r>
            <a:r>
              <a:rPr lang="en-US" altLang="ko-KR" sz="1800" dirty="0">
                <a:latin typeface="+mn-ea"/>
                <a:cs typeface="Gulim"/>
              </a:rPr>
              <a:t>.</a:t>
            </a:r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r>
              <a:rPr lang="ko-KR" altLang="en-US" sz="1800" dirty="0">
                <a:latin typeface="+mn-ea"/>
                <a:cs typeface="Gulim"/>
              </a:rPr>
              <a:t>클라우드 기반 서비스와 모바일 앱을 통해 손쉽게 데이터에 접근할 수 있는 사용자 친화적 환경 제공</a:t>
            </a:r>
            <a:r>
              <a:rPr lang="en-US" altLang="ko-KR" sz="1800" dirty="0">
                <a:latin typeface="+mn-ea"/>
                <a:cs typeface="Gulim"/>
              </a:rPr>
              <a:t>.</a:t>
            </a:r>
            <a:endParaRPr sz="1800" dirty="0">
              <a:latin typeface="+mn-ea"/>
              <a:cs typeface="Gulim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08504" y="6486875"/>
            <a:ext cx="17056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Image </a:t>
            </a:r>
            <a:r>
              <a:rPr sz="1400" b="1" spc="-5" dirty="0">
                <a:solidFill>
                  <a:srgbClr val="1F497D"/>
                </a:solidFill>
                <a:latin typeface="Times New Roman"/>
                <a:cs typeface="Times New Roman"/>
              </a:rPr>
              <a:t>Processing</a:t>
            </a:r>
            <a:r>
              <a:rPr sz="1400" b="1" spc="-70" dirty="0">
                <a:solidFill>
                  <a:srgbClr val="1F497D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Lab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4040" y="609888"/>
            <a:ext cx="109093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ko-KR" altLang="en-US" sz="2000" dirty="0"/>
              <a:t>필요성</a:t>
            </a:r>
            <a:endParaRPr dirty="0"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F9D32FEA-7A3D-0582-D0CB-C466032BEFF9}"/>
              </a:ext>
            </a:extLst>
          </p:cNvPr>
          <p:cNvSpPr txBox="1"/>
          <p:nvPr/>
        </p:nvSpPr>
        <p:spPr>
          <a:xfrm>
            <a:off x="574040" y="1124817"/>
            <a:ext cx="8080375" cy="30758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/>
              <a:buChar char=""/>
              <a:tabLst>
                <a:tab pos="299720" algn="l"/>
              </a:tabLst>
            </a:pPr>
            <a:r>
              <a:rPr lang="en-US" altLang="ko-KR" sz="2000" spc="-5" dirty="0">
                <a:solidFill>
                  <a:srgbClr val="558ED5"/>
                </a:solidFill>
                <a:latin typeface="+mn-ea"/>
                <a:cs typeface="Malgun Gothic"/>
              </a:rPr>
              <a:t>1</a:t>
            </a:r>
            <a:r>
              <a:rPr lang="ko-KR" altLang="en-US" sz="2000" spc="-5" dirty="0">
                <a:solidFill>
                  <a:srgbClr val="558ED5"/>
                </a:solidFill>
                <a:latin typeface="+mn-ea"/>
                <a:cs typeface="Malgun Gothic"/>
              </a:rPr>
              <a:t>인 가구가 반려동물 키울 때 불안함 감소</a:t>
            </a:r>
            <a:endParaRPr sz="2000" dirty="0">
              <a:latin typeface="+mn-ea"/>
              <a:cs typeface="Malgun Gothic"/>
            </a:endParaRPr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r>
              <a:rPr lang="ko-KR" altLang="en-US" sz="1800" dirty="0">
                <a:latin typeface="+mn-ea"/>
                <a:cs typeface="Gulim"/>
              </a:rPr>
              <a:t>반려동물의 안전 관리 필요성 증가</a:t>
            </a:r>
            <a:r>
              <a:rPr lang="en-US" altLang="ko-KR" sz="1800" dirty="0">
                <a:latin typeface="+mn-ea"/>
                <a:cs typeface="Gulim"/>
              </a:rPr>
              <a:t>:</a:t>
            </a:r>
            <a:br>
              <a:rPr lang="en-US" altLang="ko-KR" sz="1800" dirty="0">
                <a:latin typeface="+mn-ea"/>
                <a:cs typeface="Gulim"/>
              </a:rPr>
            </a:br>
            <a:r>
              <a:rPr lang="ko-KR" altLang="en-US" sz="1800" dirty="0">
                <a:latin typeface="+mn-ea"/>
                <a:cs typeface="Gulim"/>
              </a:rPr>
              <a:t>반려동물의 모니터링과 관련된 기술에 대한 수요가 증가하고 있음</a:t>
            </a:r>
            <a:r>
              <a:rPr lang="en-US" altLang="ko-KR" sz="1800" dirty="0">
                <a:latin typeface="+mn-ea"/>
                <a:cs typeface="Gulim"/>
              </a:rPr>
              <a:t>.</a:t>
            </a:r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r>
              <a:rPr lang="ko-KR" altLang="en-US" sz="1800" dirty="0">
                <a:latin typeface="+mn-ea"/>
                <a:cs typeface="Gulim"/>
              </a:rPr>
              <a:t>가정 내 보안 기능 강화</a:t>
            </a:r>
            <a:r>
              <a:rPr lang="en-US" altLang="ko-KR" sz="1800" dirty="0">
                <a:latin typeface="+mn-ea"/>
                <a:cs typeface="Gulim"/>
              </a:rPr>
              <a:t>:</a:t>
            </a:r>
            <a:br>
              <a:rPr lang="en-US" altLang="ko-KR" sz="1800" dirty="0">
                <a:latin typeface="+mn-ea"/>
                <a:cs typeface="Gulim"/>
              </a:rPr>
            </a:br>
            <a:r>
              <a:rPr lang="ko-KR" altLang="en-US" sz="1800" dirty="0">
                <a:latin typeface="+mn-ea"/>
                <a:cs typeface="Gulim"/>
              </a:rPr>
              <a:t>강아지가 집안으로 들어오거나 특정 공간에 접근할 때 자동으로 </a:t>
            </a:r>
            <a:r>
              <a:rPr lang="ko-KR" altLang="en-US" dirty="0" err="1">
                <a:latin typeface="+mn-ea"/>
                <a:cs typeface="Gulim"/>
              </a:rPr>
              <a:t>캡쳐</a:t>
            </a:r>
            <a:r>
              <a:rPr lang="ko-KR" altLang="en-US" sz="1800" dirty="0" err="1">
                <a:latin typeface="+mn-ea"/>
                <a:cs typeface="Gulim"/>
              </a:rPr>
              <a:t>해</a:t>
            </a:r>
            <a:r>
              <a:rPr lang="ko-KR" altLang="en-US" sz="1800" dirty="0">
                <a:latin typeface="+mn-ea"/>
                <a:cs typeface="Gulim"/>
              </a:rPr>
              <a:t> 이상 행동을 추적</a:t>
            </a:r>
            <a:r>
              <a:rPr lang="en-US" altLang="ko-KR" sz="1800" dirty="0">
                <a:latin typeface="+mn-ea"/>
                <a:cs typeface="Gulim"/>
              </a:rPr>
              <a:t>.</a:t>
            </a:r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r>
              <a:rPr lang="ko-KR" altLang="en-US" sz="1800" dirty="0">
                <a:latin typeface="+mn-ea"/>
                <a:cs typeface="Gulim"/>
              </a:rPr>
              <a:t>데이터의 효율적 관리</a:t>
            </a:r>
            <a:r>
              <a:rPr lang="en-US" altLang="ko-KR" sz="1800" dirty="0">
                <a:latin typeface="+mn-ea"/>
                <a:cs typeface="Gulim"/>
              </a:rPr>
              <a:t>:</a:t>
            </a:r>
            <a:br>
              <a:rPr lang="en-US" altLang="ko-KR" sz="1800" dirty="0">
                <a:latin typeface="+mn-ea"/>
                <a:cs typeface="Gulim"/>
              </a:rPr>
            </a:br>
            <a:r>
              <a:rPr lang="ko-KR" altLang="en-US" sz="1800" dirty="0">
                <a:latin typeface="+mn-ea"/>
                <a:cs typeface="Gulim"/>
              </a:rPr>
              <a:t>녹화된 영상 데이터를 체계적으로 저장</a:t>
            </a:r>
            <a:r>
              <a:rPr lang="en-US" altLang="ko-KR" sz="1800" dirty="0">
                <a:latin typeface="+mn-ea"/>
                <a:cs typeface="Gulim"/>
              </a:rPr>
              <a:t>, </a:t>
            </a:r>
            <a:r>
              <a:rPr lang="ko-KR" altLang="en-US" sz="1800" dirty="0">
                <a:latin typeface="+mn-ea"/>
                <a:cs typeface="Gulim"/>
              </a:rPr>
              <a:t>검색</a:t>
            </a:r>
            <a:r>
              <a:rPr lang="en-US" altLang="ko-KR" dirty="0">
                <a:latin typeface="+mn-ea"/>
                <a:cs typeface="Gulim"/>
              </a:rPr>
              <a:t> </a:t>
            </a:r>
            <a:r>
              <a:rPr lang="ko-KR" altLang="en-US" sz="1800" dirty="0">
                <a:latin typeface="+mn-ea"/>
                <a:cs typeface="Gulim"/>
              </a:rPr>
              <a:t>할 수 있는 서비스 제공 필요</a:t>
            </a:r>
            <a:r>
              <a:rPr lang="en-US" altLang="ko-KR" sz="1800" dirty="0">
                <a:latin typeface="+mn-ea"/>
                <a:cs typeface="Gulim"/>
              </a:rPr>
              <a:t>.</a:t>
            </a:r>
            <a:endParaRPr sz="1800" dirty="0">
              <a:latin typeface="+mn-ea"/>
              <a:cs typeface="Gulim"/>
            </a:endParaRPr>
          </a:p>
        </p:txBody>
      </p:sp>
    </p:spTree>
    <p:extLst>
      <p:ext uri="{BB962C8B-B14F-4D97-AF65-F5344CB8AC3E}">
        <p14:creationId xmlns:p14="http://schemas.microsoft.com/office/powerpoint/2010/main" val="18005166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08504" y="6486875"/>
            <a:ext cx="17056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Image </a:t>
            </a:r>
            <a:r>
              <a:rPr sz="1400" b="1" spc="-5" dirty="0">
                <a:solidFill>
                  <a:srgbClr val="1F497D"/>
                </a:solidFill>
                <a:latin typeface="Times New Roman"/>
                <a:cs typeface="Times New Roman"/>
              </a:rPr>
              <a:t>Processing</a:t>
            </a:r>
            <a:r>
              <a:rPr sz="1400" b="1" spc="-70" dirty="0">
                <a:solidFill>
                  <a:srgbClr val="1F497D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Lab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57200" y="381000"/>
            <a:ext cx="6817360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lang="ko-KR" altLang="en-US" sz="2000" dirty="0"/>
              <a:t>기능 </a:t>
            </a:r>
            <a:r>
              <a:rPr lang="en-US" altLang="ko-KR" sz="2000" dirty="0"/>
              <a:t>-</a:t>
            </a:r>
            <a:r>
              <a:rPr lang="ko-KR" altLang="en-US" sz="2000" dirty="0"/>
              <a:t> </a:t>
            </a:r>
            <a:r>
              <a:rPr lang="ko-KR" altLang="en-US" sz="2000" dirty="0">
                <a:solidFill>
                  <a:schemeClr val="accent1"/>
                </a:solidFill>
              </a:rPr>
              <a:t>조건대비표</a:t>
            </a:r>
            <a:endParaRPr dirty="0">
              <a:solidFill>
                <a:schemeClr val="accent1"/>
              </a:solidFill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138D92DE-3313-341A-7253-A23793A03C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1558034"/>
              </p:ext>
            </p:extLst>
          </p:nvPr>
        </p:nvGraphicFramePr>
        <p:xfrm>
          <a:off x="457200" y="885435"/>
          <a:ext cx="8991600" cy="59551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0600">
                  <a:extLst>
                    <a:ext uri="{9D8B030D-6E8A-4147-A177-3AD203B41FA5}">
                      <a16:colId xmlns:a16="http://schemas.microsoft.com/office/drawing/2014/main" val="1260587217"/>
                    </a:ext>
                  </a:extLst>
                </a:gridCol>
                <a:gridCol w="3962400">
                  <a:extLst>
                    <a:ext uri="{9D8B030D-6E8A-4147-A177-3AD203B41FA5}">
                      <a16:colId xmlns:a16="http://schemas.microsoft.com/office/drawing/2014/main" val="205259118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99785294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246177164"/>
                    </a:ext>
                  </a:extLst>
                </a:gridCol>
                <a:gridCol w="3124200">
                  <a:extLst>
                    <a:ext uri="{9D8B030D-6E8A-4147-A177-3AD203B41FA5}">
                      <a16:colId xmlns:a16="http://schemas.microsoft.com/office/drawing/2014/main" val="2558375169"/>
                    </a:ext>
                  </a:extLst>
                </a:gridCol>
              </a:tblGrid>
              <a:tr h="48372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시스템 구분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세부기능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구현 여부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대체 여부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소스 파일명 </a:t>
                      </a:r>
                      <a:endParaRPr lang="en-US" altLang="ko-KR" sz="1000" dirty="0"/>
                    </a:p>
                    <a:p>
                      <a:pPr algn="ctr" latinLnBrk="1"/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함수 또는 </a:t>
                      </a:r>
                      <a:r>
                        <a:rPr lang="en-US" altLang="ko-KR" sz="1000" dirty="0"/>
                        <a:t>class</a:t>
                      </a:r>
                      <a:r>
                        <a:rPr lang="ko-KR" altLang="en-US" sz="1000" dirty="0"/>
                        <a:t>명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0527650"/>
                  </a:ext>
                </a:extLst>
              </a:tr>
              <a:tr h="297679">
                <a:tc rowSpan="5">
                  <a:txBody>
                    <a:bodyPr/>
                    <a:lstStyle/>
                    <a:p>
                      <a:pPr latinLnBrk="1"/>
                      <a:r>
                        <a:rPr lang="en" altLang="ko-KR" sz="1000" dirty="0"/>
                        <a:t>1. Edge System(Python </a:t>
                      </a:r>
                      <a:r>
                        <a:rPr lang="ko-KR" altLang="en-US" sz="1000" dirty="0"/>
                        <a:t>기반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공통</a:t>
                      </a:r>
                      <a:r>
                        <a:rPr lang="en-US" altLang="ko-KR" sz="1000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" altLang="ko-KR" sz="1000" dirty="0"/>
                        <a:t>1-1. YoloV5 pretrained model </a:t>
                      </a:r>
                      <a:r>
                        <a:rPr lang="ko-KR" altLang="en-US" sz="1000" dirty="0"/>
                        <a:t>사용</a:t>
                      </a:r>
                      <a:r>
                        <a:rPr lang="en-US" altLang="ko-KR" sz="1000" b="1" dirty="0"/>
                        <a:t>(</a:t>
                      </a:r>
                      <a:r>
                        <a:rPr lang="ko-KR" altLang="en-US" sz="1000" b="1" dirty="0"/>
                        <a:t>대체 가능</a:t>
                      </a:r>
                      <a:r>
                        <a:rPr lang="en-US" altLang="ko-KR" sz="1000" b="1" dirty="0"/>
                        <a:t>)</a:t>
                      </a:r>
                      <a:endParaRPr lang="ko-KR" altLang="en-US" sz="1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i="1" dirty="0">
                          <a:solidFill>
                            <a:srgbClr val="FF0000"/>
                          </a:solidFill>
                        </a:rPr>
                        <a:t>O/X</a:t>
                      </a:r>
                      <a:endParaRPr lang="ko-KR" altLang="en-US" sz="1000" i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i="1" dirty="0">
                          <a:solidFill>
                            <a:srgbClr val="FF0000"/>
                          </a:solidFill>
                        </a:rPr>
                        <a:t>O/X</a:t>
                      </a:r>
                      <a:endParaRPr lang="ko-KR" altLang="en-US" sz="1000" i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Yolov5 </a:t>
                      </a:r>
                      <a:r>
                        <a:rPr lang="ko-KR" altLang="en-US" sz="1000" dirty="0"/>
                        <a:t>사용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09236927"/>
                  </a:ext>
                </a:extLst>
              </a:tr>
              <a:tr h="483729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" altLang="ko-KR" sz="1000" dirty="0"/>
                        <a:t>1-2. </a:t>
                      </a:r>
                      <a:r>
                        <a:rPr lang="en" altLang="ko-KR" sz="1000" dirty="0" err="1"/>
                        <a:t>Ms</a:t>
                      </a:r>
                      <a:r>
                        <a:rPr lang="en" altLang="ko-KR" sz="1000" dirty="0"/>
                        <a:t> coco </a:t>
                      </a:r>
                      <a:r>
                        <a:rPr lang="ko-KR" altLang="en-US" sz="1000" dirty="0"/>
                        <a:t>훈련데이터 기준 검출 객체 </a:t>
                      </a:r>
                      <a:r>
                        <a:rPr lang="en-US" altLang="ko-KR" sz="1000" dirty="0"/>
                        <a:t>(</a:t>
                      </a:r>
                      <a:r>
                        <a:rPr lang="en" altLang="ko-KR" sz="1000" dirty="0"/>
                        <a:t>Classes) : 80</a:t>
                      </a:r>
                      <a:r>
                        <a:rPr lang="ko-KR" altLang="en-US" sz="1000" dirty="0"/>
                        <a:t>가지 객체 검출 기능</a:t>
                      </a:r>
                      <a:r>
                        <a:rPr lang="en-US" altLang="ko-KR" sz="1000" b="1" dirty="0"/>
                        <a:t>(</a:t>
                      </a:r>
                      <a:r>
                        <a:rPr lang="ko-KR" altLang="en-US" sz="1000" b="1" dirty="0"/>
                        <a:t>대체 가능 함</a:t>
                      </a:r>
                      <a:r>
                        <a:rPr lang="en-US" altLang="ko-KR" sz="1000" b="1" dirty="0"/>
                        <a:t>)</a:t>
                      </a:r>
                      <a:endParaRPr lang="ko-KR" altLang="en-US" sz="1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i="1" dirty="0">
                          <a:solidFill>
                            <a:srgbClr val="FF0000"/>
                          </a:solidFill>
                        </a:rPr>
                        <a:t>O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yolov5\detect.py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0576844"/>
                  </a:ext>
                </a:extLst>
              </a:tr>
              <a:tr h="483729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1-3. </a:t>
                      </a:r>
                      <a:r>
                        <a:rPr lang="ko-KR" altLang="en-US" sz="1000" dirty="0"/>
                        <a:t>한 종류의 객체를 동일한 객체로 가능한 </a:t>
                      </a:r>
                      <a:r>
                        <a:rPr lang="en" altLang="ko-KR" sz="1000" dirty="0"/>
                        <a:t>Change Detection</a:t>
                      </a:r>
                      <a:r>
                        <a:rPr lang="en-US" altLang="ko-KR" sz="1000" b="1" dirty="0"/>
                        <a:t>(</a:t>
                      </a:r>
                      <a:r>
                        <a:rPr lang="ko-KR" altLang="en-US" sz="1000" b="1" dirty="0"/>
                        <a:t>대체 가능 함</a:t>
                      </a:r>
                      <a:r>
                        <a:rPr lang="en-US" altLang="ko-KR" sz="1000" b="1" dirty="0"/>
                        <a:t>)</a:t>
                      </a:r>
                      <a:endParaRPr lang="en" altLang="ko-KR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i="1" dirty="0">
                          <a:solidFill>
                            <a:srgbClr val="FF0000"/>
                          </a:solidFill>
                        </a:rPr>
                        <a:t>O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yolov5\detect.py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97174277"/>
                  </a:ext>
                </a:extLst>
              </a:tr>
              <a:tr h="483729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1-4. </a:t>
                      </a:r>
                      <a:r>
                        <a:rPr lang="ko-KR" altLang="en-US" sz="1000" dirty="0"/>
                        <a:t>게시를 위한 </a:t>
                      </a:r>
                      <a:r>
                        <a:rPr lang="en" altLang="ko-KR" sz="1000" dirty="0"/>
                        <a:t>HTTP </a:t>
                      </a:r>
                      <a:r>
                        <a:rPr lang="en" altLang="ko-KR" sz="1000" dirty="0" err="1"/>
                        <a:t>Restfull</a:t>
                      </a:r>
                      <a:r>
                        <a:rPr lang="en" altLang="ko-KR" sz="1000" dirty="0"/>
                        <a:t> API </a:t>
                      </a:r>
                      <a:r>
                        <a:rPr lang="ko-KR" altLang="en-US" sz="1000" dirty="0"/>
                        <a:t>사용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공통</a:t>
                      </a:r>
                      <a:r>
                        <a:rPr lang="en-US" altLang="ko-KR" sz="1000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i="1" dirty="0">
                          <a:solidFill>
                            <a:srgbClr val="FF0000"/>
                          </a:solidFill>
                        </a:rPr>
                        <a:t>O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yolov5\changedetect.py</a:t>
                      </a:r>
                      <a:br>
                        <a:rPr lang="en-US" altLang="ko-KR" sz="1000" dirty="0"/>
                      </a:br>
                      <a:r>
                        <a:rPr lang="en-US" altLang="ko-KR" sz="1000" dirty="0"/>
                        <a:t>Django_photo\mysite\urls.py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21258307"/>
                  </a:ext>
                </a:extLst>
              </a:tr>
              <a:tr h="297679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1-5. </a:t>
                      </a:r>
                      <a:r>
                        <a:rPr lang="ko-KR" altLang="en-US" sz="1000" dirty="0"/>
                        <a:t>기타 추가기능 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더 있을 경우 아래 표 추가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i="1" dirty="0">
                          <a:solidFill>
                            <a:srgbClr val="FF0000"/>
                          </a:solidFill>
                        </a:rPr>
                        <a:t>O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yolov5\changedetect.py – add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54219046"/>
                  </a:ext>
                </a:extLst>
              </a:tr>
              <a:tr h="297679">
                <a:tc rowSpan="5">
                  <a:txBody>
                    <a:bodyPr/>
                    <a:lstStyle/>
                    <a:p>
                      <a:pPr latinLnBrk="1"/>
                      <a:r>
                        <a:rPr lang="en" altLang="ko-KR" sz="1000" dirty="0"/>
                        <a:t>2. Service System(Python, Django </a:t>
                      </a:r>
                      <a:r>
                        <a:rPr lang="ko-KR" altLang="en-US" sz="1000" dirty="0"/>
                        <a:t>기반</a:t>
                      </a:r>
                      <a:r>
                        <a:rPr lang="en-US" altLang="ko-KR" sz="1000" dirty="0"/>
                        <a:t>, </a:t>
                      </a:r>
                      <a:r>
                        <a:rPr lang="en" altLang="ko-KR" sz="1000" dirty="0" err="1"/>
                        <a:t>Pythonanywhere</a:t>
                      </a:r>
                      <a:r>
                        <a:rPr lang="en" altLang="ko-KR" sz="1000" dirty="0"/>
                        <a:t> </a:t>
                      </a:r>
                      <a:r>
                        <a:rPr lang="ko-KR" altLang="en-US" sz="1000" dirty="0"/>
                        <a:t>클라우드상 서비스 구동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일부 확장 기능 가능</a:t>
                      </a:r>
                      <a:r>
                        <a:rPr lang="en-US" altLang="ko-KR" sz="1000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2-1. </a:t>
                      </a:r>
                      <a:r>
                        <a:rPr lang="ko-KR" altLang="en-US" sz="1000" dirty="0"/>
                        <a:t>사용자 보안 기능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보안키를 이용한 로그인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공통</a:t>
                      </a:r>
                      <a:r>
                        <a:rPr lang="en-US" altLang="ko-KR" sz="1000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i="1" dirty="0">
                          <a:solidFill>
                            <a:srgbClr val="FF0000"/>
                          </a:solidFill>
                        </a:rPr>
                        <a:t>O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django_photo\mysite\settings.py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20204117"/>
                  </a:ext>
                </a:extLst>
              </a:tr>
              <a:tr h="297679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" altLang="ko-KR" sz="1000" dirty="0"/>
                        <a:t>2-2. Image Blog </a:t>
                      </a:r>
                      <a:r>
                        <a:rPr lang="ko-KR" altLang="en-US" sz="1000" dirty="0"/>
                        <a:t>및 관리 기능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공통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일부 확장 기능 가능</a:t>
                      </a:r>
                      <a:r>
                        <a:rPr lang="en-US" altLang="ko-KR" sz="1000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i="1" dirty="0">
                          <a:solidFill>
                            <a:srgbClr val="FF0000"/>
                          </a:solidFill>
                        </a:rPr>
                        <a:t>O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django_photo\blog\views.py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04618117"/>
                  </a:ext>
                </a:extLst>
              </a:tr>
              <a:tr h="297679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2-3. </a:t>
                      </a:r>
                      <a:r>
                        <a:rPr lang="ko-KR" altLang="en-US" sz="1000" dirty="0"/>
                        <a:t>게시를 위한 </a:t>
                      </a:r>
                      <a:r>
                        <a:rPr lang="en" altLang="ko-KR" sz="1000" dirty="0"/>
                        <a:t>HTTP </a:t>
                      </a:r>
                      <a:r>
                        <a:rPr lang="en" altLang="ko-KR" sz="1000" dirty="0" err="1"/>
                        <a:t>Restfull</a:t>
                      </a:r>
                      <a:r>
                        <a:rPr lang="en" altLang="ko-KR" sz="1000" dirty="0"/>
                        <a:t> API </a:t>
                      </a:r>
                      <a:r>
                        <a:rPr lang="ko-KR" altLang="en-US" sz="1000" dirty="0"/>
                        <a:t>제공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공통</a:t>
                      </a:r>
                      <a:r>
                        <a:rPr lang="en-US" altLang="ko-KR" sz="1000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i="1" dirty="0">
                          <a:solidFill>
                            <a:srgbClr val="FF0000"/>
                          </a:solidFill>
                        </a:rPr>
                        <a:t>O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django_photo\blog\models.py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30991604"/>
                  </a:ext>
                </a:extLst>
              </a:tr>
              <a:tr h="297679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" altLang="ko-KR" sz="1000" dirty="0"/>
                        <a:t>2-4. Image </a:t>
                      </a:r>
                      <a:r>
                        <a:rPr lang="ko-KR" altLang="en-US" sz="1000" dirty="0"/>
                        <a:t>목록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획득을 위한 </a:t>
                      </a:r>
                      <a:r>
                        <a:rPr lang="en" altLang="ko-KR" sz="1000" dirty="0"/>
                        <a:t>HTTP </a:t>
                      </a:r>
                      <a:r>
                        <a:rPr lang="en" altLang="ko-KR" sz="1000" dirty="0" err="1"/>
                        <a:t>Restfull</a:t>
                      </a:r>
                      <a:r>
                        <a:rPr lang="en" altLang="ko-KR" sz="1000" dirty="0"/>
                        <a:t> API </a:t>
                      </a:r>
                      <a:r>
                        <a:rPr lang="ko-KR" altLang="en-US" sz="1000" dirty="0"/>
                        <a:t>제공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신규 추가 필요</a:t>
                      </a:r>
                      <a:r>
                        <a:rPr lang="en-US" altLang="ko-KR" sz="1000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i="1" dirty="0">
                          <a:solidFill>
                            <a:srgbClr val="FF0000"/>
                          </a:solidFill>
                        </a:rPr>
                        <a:t>O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django_photo\blog\serializers.py</a:t>
                      </a:r>
                      <a:br>
                        <a:rPr lang="en-US" altLang="ko-KR" sz="1000" dirty="0"/>
                      </a:br>
                      <a:r>
                        <a:rPr lang="en-US" altLang="ko-KR" sz="1000" dirty="0"/>
                        <a:t>django_photo\blog\models.py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92280063"/>
                  </a:ext>
                </a:extLst>
              </a:tr>
              <a:tr h="409309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2-5. </a:t>
                      </a:r>
                      <a:r>
                        <a:rPr lang="ko-KR" altLang="en-US" sz="1000" dirty="0"/>
                        <a:t>기타 추가 기능 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더 있을 경우 아래 표 추가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i="1" dirty="0">
                          <a:solidFill>
                            <a:srgbClr val="FF0000"/>
                          </a:solidFill>
                        </a:rPr>
                        <a:t>X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-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42395334"/>
                  </a:ext>
                </a:extLst>
              </a:tr>
              <a:tr h="297679">
                <a:tc rowSpan="4">
                  <a:txBody>
                    <a:bodyPr/>
                    <a:lstStyle/>
                    <a:p>
                      <a:pPr latinLnBrk="1"/>
                      <a:r>
                        <a:rPr lang="en" altLang="ko-KR" sz="1000" dirty="0"/>
                        <a:t>3. Client System(Android, Native App, </a:t>
                      </a:r>
                      <a:r>
                        <a:rPr lang="ko-KR" altLang="en-US" sz="1000" dirty="0"/>
                        <a:t>개별 제안</a:t>
                      </a:r>
                      <a:r>
                        <a:rPr lang="en-US" altLang="ko-KR" sz="1000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" altLang="ko-KR" sz="1000" dirty="0"/>
                        <a:t>3.1. Image list view </a:t>
                      </a:r>
                      <a:r>
                        <a:rPr lang="ko-KR" altLang="en-US" sz="1000" dirty="0"/>
                        <a:t>기능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공통 기능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개별 제안</a:t>
                      </a:r>
                      <a:r>
                        <a:rPr lang="en-US" altLang="ko-KR" sz="1000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i="1" dirty="0">
                          <a:solidFill>
                            <a:srgbClr val="FF0000"/>
                          </a:solidFill>
                        </a:rPr>
                        <a:t>O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ImageAdapter.java</a:t>
                      </a:r>
                      <a:br>
                        <a:rPr lang="en-US" altLang="ko-KR" sz="1000" dirty="0"/>
                      </a:br>
                      <a:r>
                        <a:rPr lang="en-US" altLang="ko-KR" sz="1000" dirty="0"/>
                        <a:t>MainAcitivituy.java – </a:t>
                      </a:r>
                      <a:r>
                        <a:rPr lang="en-US" altLang="ko-KR" sz="10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ImageFetchTask</a:t>
                      </a:r>
                      <a:r>
                        <a:rPr lang="ko-KR" altLang="en-US" sz="10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class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29213450"/>
                  </a:ext>
                </a:extLst>
              </a:tr>
              <a:tr h="297679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" altLang="ko-KR" sz="1000" dirty="0"/>
                        <a:t>3.2. Image </a:t>
                      </a:r>
                      <a:r>
                        <a:rPr lang="ko-KR" altLang="en-US" sz="1000" dirty="0"/>
                        <a:t>목록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획득을 위한 </a:t>
                      </a:r>
                      <a:r>
                        <a:rPr lang="en" altLang="ko-KR" sz="1000" dirty="0"/>
                        <a:t>HTTP </a:t>
                      </a:r>
                      <a:r>
                        <a:rPr lang="en" altLang="ko-KR" sz="1000" dirty="0" err="1"/>
                        <a:t>Restfull</a:t>
                      </a:r>
                      <a:r>
                        <a:rPr lang="en" altLang="ko-KR" sz="1000" dirty="0"/>
                        <a:t> API </a:t>
                      </a:r>
                      <a:r>
                        <a:rPr lang="ko-KR" altLang="en-US" sz="1000" dirty="0"/>
                        <a:t>사용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신규 추가 필요</a:t>
                      </a:r>
                      <a:r>
                        <a:rPr lang="en-US" altLang="ko-KR" sz="1000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i="1" dirty="0">
                          <a:solidFill>
                            <a:srgbClr val="FF0000"/>
                          </a:solidFill>
                        </a:rPr>
                        <a:t>O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MainAcitivituy.java – </a:t>
                      </a:r>
                      <a:r>
                        <a:rPr lang="en-US" altLang="ko-KR" sz="10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ImageFetchTask</a:t>
                      </a:r>
                      <a:r>
                        <a:rPr lang="ko-KR" altLang="en-US" sz="10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class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39566013"/>
                  </a:ext>
                </a:extLst>
              </a:tr>
              <a:tr h="483729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3.3. </a:t>
                      </a:r>
                      <a:r>
                        <a:rPr lang="ko-KR" altLang="en-US" sz="1000" dirty="0"/>
                        <a:t>공통기능 및 추가기능을 활용한 사용자 시나리오 및 </a:t>
                      </a:r>
                      <a:r>
                        <a:rPr lang="en" altLang="ko-KR" sz="1000" dirty="0"/>
                        <a:t>UI </a:t>
                      </a:r>
                      <a:r>
                        <a:rPr lang="ko-KR" altLang="en-US" sz="1000" dirty="0"/>
                        <a:t>제공 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신규 추가 필요</a:t>
                      </a:r>
                      <a:r>
                        <a:rPr lang="en-US" altLang="ko-KR" sz="1000" dirty="0"/>
                        <a:t>)- </a:t>
                      </a:r>
                      <a:r>
                        <a:rPr lang="ko-KR" altLang="en-US" sz="1000" dirty="0"/>
                        <a:t>동기화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이미지 숨기기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이미지 보이기</a:t>
                      </a:r>
                      <a:endParaRPr lang="en-US" altLang="ko-KR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i="1" dirty="0">
                          <a:solidFill>
                            <a:srgbClr val="FF0000"/>
                          </a:solidFill>
                        </a:rPr>
                        <a:t>O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MainAcitivituy.java-  </a:t>
                      </a:r>
                      <a:r>
                        <a:rPr lang="en-US" altLang="ko-KR" sz="10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btnLoad</a:t>
                      </a:r>
                      <a:r>
                        <a:rPr lang="en-US" altLang="ko-KR" sz="10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0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btnHide</a:t>
                      </a:r>
                      <a:r>
                        <a:rPr lang="en-US" altLang="ko-KR" sz="10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0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btnShow</a:t>
                      </a:r>
                      <a:endParaRPr lang="en-US" altLang="ko-KR" sz="10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5962697"/>
                  </a:ext>
                </a:extLst>
              </a:tr>
              <a:tr h="297679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3-4. </a:t>
                      </a:r>
                      <a:r>
                        <a:rPr lang="ko-KR" altLang="en-US" sz="1000" dirty="0"/>
                        <a:t>추가 기능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사진 확대하기 위해 단일 사진으로 바꿈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i="1" dirty="0">
                          <a:solidFill>
                            <a:srgbClr val="FF0000"/>
                          </a:solidFill>
                        </a:rPr>
                        <a:t>O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ImageAdapter.java</a:t>
                      </a:r>
                      <a:endParaRPr lang="ko-KR" altLang="en-US" sz="1000" dirty="0"/>
                    </a:p>
                    <a:p>
                      <a:pPr marL="0" marR="0" lvl="0" indent="0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myPictureView.java</a:t>
                      </a:r>
                      <a:br>
                        <a:rPr lang="en-US" altLang="ko-KR" sz="1000" dirty="0"/>
                      </a:br>
                      <a:r>
                        <a:rPr lang="en-US" altLang="ko-KR" sz="1000" dirty="0"/>
                        <a:t>MainActivtiy.java-</a:t>
                      </a:r>
                      <a:r>
                        <a:rPr lang="en-US" altLang="ko-KR" sz="10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zoomControls</a:t>
                      </a:r>
                      <a:endParaRPr lang="en-US" altLang="ko-KR" sz="10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575639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09856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C953FC-8DC7-DEB6-AC4F-171A8F72DA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040" y="609888"/>
            <a:ext cx="8757919" cy="307777"/>
          </a:xfrm>
        </p:spPr>
        <p:txBody>
          <a:bodyPr/>
          <a:lstStyle/>
          <a:p>
            <a:r>
              <a:rPr lang="ko-KR" altLang="en-US" sz="2000" dirty="0">
                <a:solidFill>
                  <a:schemeClr val="tx2"/>
                </a:solidFill>
              </a:rPr>
              <a:t>기능 </a:t>
            </a:r>
            <a:r>
              <a:rPr lang="en-US" altLang="ko-KR" sz="2000" dirty="0">
                <a:solidFill>
                  <a:schemeClr val="tx2"/>
                </a:solidFill>
              </a:rPr>
              <a:t>-</a:t>
            </a:r>
            <a:r>
              <a:rPr lang="ko-KR" altLang="en-US" sz="2000" dirty="0">
                <a:solidFill>
                  <a:schemeClr val="tx2"/>
                </a:solidFill>
              </a:rPr>
              <a:t> </a:t>
            </a:r>
            <a:r>
              <a:rPr lang="en-US" altLang="ko-KR" sz="2000" dirty="0">
                <a:solidFill>
                  <a:schemeClr val="tx2"/>
                </a:solidFill>
              </a:rPr>
              <a:t>1. Edge System(Python </a:t>
            </a:r>
            <a:r>
              <a:rPr lang="ko-KR" altLang="en-US" sz="2000" dirty="0">
                <a:solidFill>
                  <a:schemeClr val="tx2"/>
                </a:solidFill>
              </a:rPr>
              <a:t>기반</a:t>
            </a:r>
            <a:r>
              <a:rPr lang="en-US" altLang="ko-KR" sz="2000" dirty="0">
                <a:solidFill>
                  <a:schemeClr val="tx2"/>
                </a:solidFill>
              </a:rPr>
              <a:t>, </a:t>
            </a:r>
            <a:r>
              <a:rPr lang="ko-KR" altLang="en-US" sz="2000" dirty="0">
                <a:solidFill>
                  <a:schemeClr val="tx2"/>
                </a:solidFill>
              </a:rPr>
              <a:t>공통</a:t>
            </a:r>
            <a:r>
              <a:rPr lang="en-US" altLang="ko-KR" sz="2000" dirty="0">
                <a:solidFill>
                  <a:schemeClr val="tx2"/>
                </a:solidFill>
              </a:rPr>
              <a:t>)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BC2D131-20C9-3743-0C3C-F48B12A4E9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5300" y="1143000"/>
            <a:ext cx="4309110" cy="702756"/>
          </a:xfrm>
        </p:spPr>
        <p:txBody>
          <a:bodyPr/>
          <a:lstStyle/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r>
              <a:rPr lang="en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1-1. YoloV5 pretrained model 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사용</a:t>
            </a:r>
            <a:r>
              <a:rPr lang="en-US" altLang="ko-KR" sz="1400" b="1" spc="-5" dirty="0">
                <a:solidFill>
                  <a:srgbClr val="558ED5"/>
                </a:solidFill>
                <a:latin typeface="+mn-ea"/>
                <a:cs typeface="Malgun Gothic"/>
              </a:rPr>
              <a:t> (</a:t>
            </a:r>
            <a:r>
              <a:rPr lang="ko-KR" altLang="en-US" sz="1400" b="1" spc="-5" dirty="0">
                <a:solidFill>
                  <a:srgbClr val="558ED5"/>
                </a:solidFill>
                <a:latin typeface="+mn-ea"/>
                <a:cs typeface="Malgun Gothic"/>
              </a:rPr>
              <a:t>대체 가능 함</a:t>
            </a:r>
            <a:r>
              <a:rPr lang="en-US" altLang="ko-KR" sz="1400" b="1" spc="-5" dirty="0">
                <a:solidFill>
                  <a:srgbClr val="558ED5"/>
                </a:solidFill>
                <a:latin typeface="+mn-ea"/>
                <a:cs typeface="Malgun Gothic"/>
              </a:rPr>
              <a:t>)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 </a:t>
            </a:r>
            <a:endParaRPr lang="ko-KR" altLang="en-US" sz="1400" i="1" dirty="0">
              <a:solidFill>
                <a:srgbClr val="FF0000"/>
              </a:solidFill>
              <a:latin typeface="+mn-ea"/>
              <a:cs typeface="Malgun Gothic"/>
            </a:endParaRPr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r>
              <a:rPr lang="en-US" altLang="ko-KR" sz="1200" dirty="0"/>
              <a:t>YoloV5</a:t>
            </a:r>
            <a:r>
              <a:rPr lang="ko-KR" altLang="en-US" sz="1200" dirty="0"/>
              <a:t>를 활용하여 객체 감지 기능 구현</a:t>
            </a:r>
            <a:r>
              <a:rPr lang="en-US" altLang="ko-KR" sz="1200" dirty="0"/>
              <a:t>.</a:t>
            </a:r>
            <a:endParaRPr lang="ko-KR" altLang="en-US" sz="800" dirty="0">
              <a:latin typeface="+mn-ea"/>
              <a:cs typeface="Gulim"/>
            </a:endParaRPr>
          </a:p>
          <a:p>
            <a:endParaRPr kumimoji="1" lang="ko-KR" altLang="en-US" sz="800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DAA10C6-B376-C92B-2E3F-39E2C58C9A97}"/>
              </a:ext>
            </a:extLst>
          </p:cNvPr>
          <p:cNvSpPr>
            <a:spLocks noGrp="1"/>
          </p:cNvSpPr>
          <p:nvPr>
            <p:ph sz="half" idx="3"/>
          </p:nvPr>
        </p:nvSpPr>
        <p:spPr>
          <a:xfrm>
            <a:off x="5101590" y="1143000"/>
            <a:ext cx="4309110" cy="579646"/>
          </a:xfrm>
        </p:spPr>
        <p:txBody>
          <a:bodyPr/>
          <a:lstStyle/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r>
              <a:rPr lang="en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1-2. </a:t>
            </a:r>
            <a:r>
              <a:rPr lang="en" altLang="ko-KR" sz="1400" spc="-5" dirty="0" err="1">
                <a:solidFill>
                  <a:srgbClr val="558ED5"/>
                </a:solidFill>
                <a:latin typeface="+mn-ea"/>
                <a:cs typeface="Malgun Gothic"/>
              </a:rPr>
              <a:t>Ms</a:t>
            </a:r>
            <a:r>
              <a:rPr lang="en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 coco 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훈련데이터 기준 검출 객체 </a:t>
            </a: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(</a:t>
            </a:r>
            <a:r>
              <a:rPr lang="en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Classes) :</a:t>
            </a:r>
            <a:endParaRPr lang="ko-KR" altLang="en-US" sz="1400" i="1" dirty="0">
              <a:solidFill>
                <a:srgbClr val="FF0000"/>
              </a:solidFill>
              <a:latin typeface="+mn-ea"/>
              <a:cs typeface="Malgun Gothic"/>
            </a:endParaRPr>
          </a:p>
          <a:p>
            <a:pPr marL="403225" lvl="1">
              <a:lnSpc>
                <a:spcPct val="100000"/>
              </a:lnSpc>
              <a:spcBef>
                <a:spcPts val="1440"/>
              </a:spcBef>
              <a:tabLst>
                <a:tab pos="690880" algn="l"/>
                <a:tab pos="691515" algn="l"/>
              </a:tabLst>
            </a:pPr>
            <a:r>
              <a:rPr lang="ko-KR" altLang="en-US" sz="1200" dirty="0"/>
              <a:t>기존 </a:t>
            </a:r>
            <a:r>
              <a:rPr lang="en-US" altLang="ko-KR" sz="1200" dirty="0"/>
              <a:t>MS COCO </a:t>
            </a:r>
            <a:r>
              <a:rPr lang="ko-KR" altLang="en-US" sz="1200" dirty="0"/>
              <a:t>데이터셋 사용해 데이터를 검출</a:t>
            </a:r>
            <a:endParaRPr kumimoji="1" lang="ko-KR" altLang="en-US" sz="800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2436FCE2-7D0B-C826-592C-819072951881}"/>
              </a:ext>
            </a:extLst>
          </p:cNvPr>
          <p:cNvSpPr txBox="1">
            <a:spLocks/>
          </p:cNvSpPr>
          <p:nvPr/>
        </p:nvSpPr>
        <p:spPr>
          <a:xfrm>
            <a:off x="458118" y="4038600"/>
            <a:ext cx="4309110" cy="9797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1050" b="0" i="0">
                <a:solidFill>
                  <a:schemeClr val="bg1"/>
                </a:solidFill>
                <a:latin typeface="Consolas"/>
                <a:ea typeface="+mn-ea"/>
                <a:cs typeface="Consola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12065" latinLnBrk="0">
              <a:spcBef>
                <a:spcPts val="105"/>
              </a:spcBef>
              <a:tabLst>
                <a:tab pos="299720" algn="l"/>
              </a:tabLst>
            </a:pP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1-3. 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한 종류의 객체를 동일한 객체로 가능한 </a:t>
            </a:r>
            <a:r>
              <a:rPr lang="en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Change Detection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 </a:t>
            </a:r>
            <a:endParaRPr lang="ko-KR" altLang="en-US" sz="1400" i="1" kern="0" dirty="0">
              <a:solidFill>
                <a:srgbClr val="FF0000"/>
              </a:solidFill>
              <a:latin typeface="+mn-ea"/>
              <a:cs typeface="Malgun Gothic"/>
            </a:endParaRPr>
          </a:p>
          <a:p>
            <a:pPr marL="690880" lvl="1" indent="-287655" latinLnBrk="0">
              <a:spcBef>
                <a:spcPts val="1440"/>
              </a:spcBef>
              <a:buFontTx/>
              <a:buChar char="-"/>
              <a:tabLst>
                <a:tab pos="690880" algn="l"/>
                <a:tab pos="691515" algn="l"/>
              </a:tabLst>
            </a:pPr>
            <a:r>
              <a:rPr lang="en-US" altLang="ko-KR" sz="1200" dirty="0"/>
              <a:t>YOLOv5</a:t>
            </a:r>
            <a:r>
              <a:rPr lang="ko-KR" altLang="en-US" sz="1200" dirty="0"/>
              <a:t>를 사용하여 객체를 식별한 뒤</a:t>
            </a:r>
            <a:r>
              <a:rPr lang="en-US" altLang="ko-KR" sz="1200" dirty="0"/>
              <a:t>, </a:t>
            </a:r>
            <a:r>
              <a:rPr lang="ko-KR" altLang="en-US" sz="1200" dirty="0"/>
              <a:t>감지된 객체의 좌표를 기준으로 경계 상자를 표시합니다</a:t>
            </a:r>
            <a:r>
              <a:rPr lang="en-US" altLang="ko-KR" sz="1200" dirty="0"/>
              <a:t>.</a:t>
            </a:r>
            <a:endParaRPr kumimoji="1" lang="ko-KR" altLang="en-US" sz="800" kern="0" dirty="0"/>
          </a:p>
        </p:txBody>
      </p:sp>
      <p:sp>
        <p:nvSpPr>
          <p:cNvPr id="6" name="내용 개체 틀 3">
            <a:extLst>
              <a:ext uri="{FF2B5EF4-FFF2-40B4-BE49-F238E27FC236}">
                <a16:creationId xmlns:a16="http://schemas.microsoft.com/office/drawing/2014/main" id="{ACCB36D9-586F-F52E-70DB-55ACD54B7FC6}"/>
              </a:ext>
            </a:extLst>
          </p:cNvPr>
          <p:cNvSpPr txBox="1">
            <a:spLocks/>
          </p:cNvSpPr>
          <p:nvPr/>
        </p:nvSpPr>
        <p:spPr>
          <a:xfrm>
            <a:off x="5064408" y="4038600"/>
            <a:ext cx="4309110" cy="17466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1050" b="0" i="0">
                <a:solidFill>
                  <a:schemeClr val="bg1"/>
                </a:solidFill>
                <a:latin typeface="Consolas"/>
                <a:ea typeface="+mn-ea"/>
                <a:cs typeface="Consola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12065" latinLnBrk="0">
              <a:spcBef>
                <a:spcPts val="105"/>
              </a:spcBef>
              <a:tabLst>
                <a:tab pos="299720" algn="l"/>
              </a:tabLst>
            </a:pP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1-4. 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게시를 위한 </a:t>
            </a:r>
            <a:r>
              <a:rPr lang="en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HTTP </a:t>
            </a:r>
            <a:r>
              <a:rPr lang="en" altLang="ko-KR" sz="1400" kern="0" spc="-5" dirty="0" err="1">
                <a:solidFill>
                  <a:srgbClr val="558ED5"/>
                </a:solidFill>
                <a:latin typeface="+mn-ea"/>
                <a:cs typeface="Malgun Gothic"/>
              </a:rPr>
              <a:t>Restfull</a:t>
            </a:r>
            <a:r>
              <a:rPr lang="en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 API 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사용</a:t>
            </a: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(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공통</a:t>
            </a: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)</a:t>
            </a:r>
            <a:endParaRPr lang="ko-KR" altLang="en-US" sz="1400" b="1" kern="0" spc="-5" dirty="0">
              <a:solidFill>
                <a:srgbClr val="558ED5"/>
              </a:solidFill>
              <a:latin typeface="+mn-ea"/>
              <a:cs typeface="Malgun Gothic"/>
            </a:endParaRPr>
          </a:p>
          <a:p>
            <a:pPr marL="299085" indent="-287020" latinLnBrk="0">
              <a:spcBef>
                <a:spcPts val="105"/>
              </a:spcBef>
              <a:buFont typeface="Wingdings"/>
              <a:buChar char=""/>
              <a:tabLst>
                <a:tab pos="299720" algn="l"/>
              </a:tabLst>
            </a:pPr>
            <a:endParaRPr lang="ko-KR" altLang="en-US" sz="1400" i="1" kern="0" dirty="0">
              <a:solidFill>
                <a:srgbClr val="FF0000"/>
              </a:solidFill>
              <a:latin typeface="+mn-ea"/>
              <a:cs typeface="Malgun Gothic"/>
            </a:endParaRPr>
          </a:p>
          <a:p>
            <a:pPr marL="690880" lvl="1" indent="-287655" latinLnBrk="0">
              <a:spcBef>
                <a:spcPts val="1440"/>
              </a:spcBef>
              <a:buFontTx/>
              <a:buChar char="-"/>
              <a:tabLst>
                <a:tab pos="690880" algn="l"/>
                <a:tab pos="691515" algn="l"/>
              </a:tabLst>
            </a:pPr>
            <a:r>
              <a:rPr lang="en-US" altLang="ko-KR" sz="900" dirty="0"/>
              <a:t>POST </a:t>
            </a:r>
            <a:r>
              <a:rPr lang="ko-KR" altLang="en-US" sz="900" dirty="0"/>
              <a:t>요청</a:t>
            </a:r>
            <a:r>
              <a:rPr lang="en-US" altLang="ko-KR" sz="900" dirty="0"/>
              <a:t>: </a:t>
            </a:r>
            <a:r>
              <a:rPr lang="ko-KR" altLang="en-US" sz="900" dirty="0"/>
              <a:t>새 게시물 생성</a:t>
            </a:r>
            <a:endParaRPr lang="en-US" altLang="ko-KR" sz="900" dirty="0"/>
          </a:p>
          <a:p>
            <a:pPr marL="690880" lvl="1" indent="-287655" latinLnBrk="0">
              <a:spcBef>
                <a:spcPts val="1440"/>
              </a:spcBef>
              <a:buFontTx/>
              <a:buChar char="-"/>
              <a:tabLst>
                <a:tab pos="690880" algn="l"/>
                <a:tab pos="691515" algn="l"/>
              </a:tabLst>
            </a:pPr>
            <a:r>
              <a:rPr lang="en-US" altLang="ko-KR" sz="900" kern="0" dirty="0">
                <a:latin typeface="+mn-ea"/>
                <a:cs typeface="Gulim"/>
              </a:rPr>
              <a:t>GET </a:t>
            </a:r>
            <a:r>
              <a:rPr lang="ko-KR" altLang="en-US" sz="900" kern="0" dirty="0">
                <a:latin typeface="+mn-ea"/>
                <a:cs typeface="Gulim"/>
              </a:rPr>
              <a:t>요청</a:t>
            </a:r>
            <a:r>
              <a:rPr lang="en-US" altLang="ko-KR" sz="900" kern="0" dirty="0">
                <a:latin typeface="+mn-ea"/>
                <a:cs typeface="Gulim"/>
              </a:rPr>
              <a:t>: </a:t>
            </a:r>
            <a:r>
              <a:rPr lang="ko-KR" altLang="en-US" sz="900" kern="0" dirty="0">
                <a:latin typeface="+mn-ea"/>
                <a:cs typeface="Gulim"/>
              </a:rPr>
              <a:t>게시물 조회</a:t>
            </a:r>
            <a:endParaRPr lang="en-US" altLang="ko-KR" sz="900" kern="0" dirty="0">
              <a:latin typeface="+mn-ea"/>
              <a:cs typeface="Gulim"/>
            </a:endParaRPr>
          </a:p>
          <a:p>
            <a:pPr marL="690880" lvl="1" indent="-287655" latinLnBrk="0">
              <a:spcBef>
                <a:spcPts val="1440"/>
              </a:spcBef>
              <a:buFontTx/>
              <a:buChar char="-"/>
              <a:tabLst>
                <a:tab pos="690880" algn="l"/>
                <a:tab pos="691515" algn="l"/>
              </a:tabLst>
            </a:pPr>
            <a:r>
              <a:rPr lang="ko-KR" altLang="en-US" sz="900" kern="0" dirty="0">
                <a:latin typeface="+mn-ea"/>
                <a:cs typeface="Gulim"/>
              </a:rPr>
              <a:t>탐지한 데이터를 이미지 블로그 서버로 전송</a:t>
            </a:r>
            <a:endParaRPr lang="en-US" altLang="ko-KR" sz="900" kern="0" dirty="0">
              <a:latin typeface="+mn-ea"/>
              <a:cs typeface="Gulim"/>
            </a:endParaRPr>
          </a:p>
          <a:p>
            <a:pPr marL="690880" lvl="1" indent="-287655" latinLnBrk="0">
              <a:spcBef>
                <a:spcPts val="1440"/>
              </a:spcBef>
              <a:buFontTx/>
              <a:buChar char="-"/>
              <a:tabLst>
                <a:tab pos="690880" algn="l"/>
                <a:tab pos="691515" algn="l"/>
              </a:tabLst>
            </a:pPr>
            <a:endParaRPr lang="ko-KR" altLang="en-US" sz="400" kern="0" dirty="0">
              <a:latin typeface="+mn-ea"/>
              <a:cs typeface="Gulim"/>
            </a:endParaRPr>
          </a:p>
          <a:p>
            <a:pPr latinLnBrk="0"/>
            <a:endParaRPr kumimoji="1" lang="ko-KR" altLang="en-US" sz="800" kern="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7B8B14B-F66F-0F13-212F-FC0D659EFF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7400" y="1951978"/>
            <a:ext cx="1890923" cy="198039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C8E29B5-656D-8410-5CAC-7BA67CA9F8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1822734"/>
            <a:ext cx="2057633" cy="199333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E7CD23E-C409-6147-0147-4D4B8E4403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5392783" y="5725139"/>
            <a:ext cx="4495800" cy="75256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1D78B02-86F2-3C21-B0F1-AE41FBCCC3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42186" y="5240889"/>
            <a:ext cx="1815338" cy="1449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2537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4CC10C-D7E8-0941-032A-F97ED994A8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4DC8FF-D86E-578B-462B-9B4B30D60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040" y="609888"/>
            <a:ext cx="8757919" cy="307777"/>
          </a:xfrm>
        </p:spPr>
        <p:txBody>
          <a:bodyPr/>
          <a:lstStyle/>
          <a:p>
            <a:r>
              <a:rPr lang="ko-KR" altLang="en-US" sz="2000" dirty="0">
                <a:solidFill>
                  <a:schemeClr val="tx2"/>
                </a:solidFill>
              </a:rPr>
              <a:t>기능 </a:t>
            </a:r>
            <a:r>
              <a:rPr lang="en-US" altLang="ko-KR" sz="2000" dirty="0">
                <a:solidFill>
                  <a:schemeClr val="tx2"/>
                </a:solidFill>
              </a:rPr>
              <a:t>-</a:t>
            </a:r>
            <a:r>
              <a:rPr lang="ko-KR" altLang="en-US" sz="2000" dirty="0">
                <a:solidFill>
                  <a:schemeClr val="tx2"/>
                </a:solidFill>
              </a:rPr>
              <a:t> </a:t>
            </a:r>
            <a:r>
              <a:rPr lang="en-US" altLang="ko-KR" sz="2000" dirty="0">
                <a:solidFill>
                  <a:schemeClr val="tx2"/>
                </a:solidFill>
              </a:rPr>
              <a:t>1. Edge System(Python </a:t>
            </a:r>
            <a:r>
              <a:rPr lang="ko-KR" altLang="en-US" sz="2000" dirty="0">
                <a:solidFill>
                  <a:schemeClr val="tx2"/>
                </a:solidFill>
              </a:rPr>
              <a:t>기반</a:t>
            </a:r>
            <a:r>
              <a:rPr lang="en-US" altLang="ko-KR" sz="2000" dirty="0">
                <a:solidFill>
                  <a:schemeClr val="tx2"/>
                </a:solidFill>
              </a:rPr>
              <a:t>, </a:t>
            </a:r>
            <a:r>
              <a:rPr lang="ko-KR" altLang="en-US" sz="2000" dirty="0">
                <a:solidFill>
                  <a:schemeClr val="tx2"/>
                </a:solidFill>
              </a:rPr>
              <a:t>공통</a:t>
            </a:r>
            <a:r>
              <a:rPr lang="en-US" altLang="ko-KR" sz="2000" dirty="0">
                <a:solidFill>
                  <a:schemeClr val="tx2"/>
                </a:solidFill>
              </a:rPr>
              <a:t>)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C369714-2E6A-0BF3-2752-0164F4ABFC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5300" y="1143000"/>
            <a:ext cx="4309110" cy="1738938"/>
          </a:xfrm>
        </p:spPr>
        <p:txBody>
          <a:bodyPr/>
          <a:lstStyle/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1-5. 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기타 추가기능</a:t>
            </a:r>
          </a:p>
          <a:p>
            <a:pPr marL="403225" lvl="1">
              <a:lnSpc>
                <a:spcPct val="100000"/>
              </a:lnSpc>
              <a:spcBef>
                <a:spcPts val="1440"/>
              </a:spcBef>
              <a:tabLst>
                <a:tab pos="690880" algn="l"/>
                <a:tab pos="691515" algn="l"/>
              </a:tabLst>
            </a:pPr>
            <a:r>
              <a:rPr lang="ko-KR" altLang="en-US" sz="1200" spc="-5" dirty="0">
                <a:solidFill>
                  <a:schemeClr val="tx1"/>
                </a:solidFill>
                <a:latin typeface="+mn-ea"/>
                <a:cs typeface="Malgun Gothic"/>
              </a:rPr>
              <a:t>블로그에 추가 될 때 다른 객체</a:t>
            </a:r>
            <a:r>
              <a:rPr lang="en-US" altLang="ko-KR" sz="1200" spc="-5" dirty="0">
                <a:solidFill>
                  <a:schemeClr val="tx1"/>
                </a:solidFill>
                <a:latin typeface="+mn-ea"/>
                <a:cs typeface="Malgun Gothic"/>
              </a:rPr>
              <a:t>(</a:t>
            </a:r>
            <a:r>
              <a:rPr lang="en-US" altLang="ko-KR" sz="1200" spc="-5" dirty="0" err="1">
                <a:solidFill>
                  <a:schemeClr val="tx1"/>
                </a:solidFill>
                <a:latin typeface="+mn-ea"/>
                <a:cs typeface="Malgun Gothic"/>
              </a:rPr>
              <a:t>celphone</a:t>
            </a:r>
            <a:r>
              <a:rPr lang="en-US" altLang="ko-KR" sz="1200" spc="-5" dirty="0">
                <a:solidFill>
                  <a:schemeClr val="tx1"/>
                </a:solidFill>
                <a:latin typeface="+mn-ea"/>
                <a:cs typeface="Malgun Gothic"/>
              </a:rPr>
              <a:t>, cat </a:t>
            </a:r>
            <a:r>
              <a:rPr lang="ko-KR" altLang="en-US" sz="1200" spc="-5" dirty="0">
                <a:solidFill>
                  <a:schemeClr val="tx1"/>
                </a:solidFill>
                <a:latin typeface="+mn-ea"/>
                <a:cs typeface="Malgun Gothic"/>
              </a:rPr>
              <a:t>등</a:t>
            </a:r>
            <a:r>
              <a:rPr lang="en-US" altLang="ko-KR" sz="1200" spc="-5" dirty="0">
                <a:solidFill>
                  <a:schemeClr val="tx1"/>
                </a:solidFill>
                <a:latin typeface="+mn-ea"/>
                <a:cs typeface="Malgun Gothic"/>
              </a:rPr>
              <a:t>)</a:t>
            </a:r>
            <a:r>
              <a:rPr lang="ko-KR" altLang="en-US" sz="1200" spc="-5" dirty="0">
                <a:solidFill>
                  <a:schemeClr val="tx1"/>
                </a:solidFill>
                <a:latin typeface="+mn-ea"/>
                <a:cs typeface="Malgun Gothic"/>
              </a:rPr>
              <a:t>가 감지되더라도 블로그에 올라오지 않고 사람과 강아지만 올라올 수 있도록 함</a:t>
            </a:r>
            <a:endParaRPr lang="en-US" altLang="ko-KR" sz="1200" spc="-5" dirty="0">
              <a:solidFill>
                <a:schemeClr val="tx1"/>
              </a:solidFill>
              <a:latin typeface="+mn-ea"/>
              <a:cs typeface="Malgun Gothic"/>
            </a:endParaRPr>
          </a:p>
          <a:p>
            <a:pPr marL="403225" lvl="1">
              <a:lnSpc>
                <a:spcPct val="100000"/>
              </a:lnSpc>
              <a:spcBef>
                <a:spcPts val="1440"/>
              </a:spcBef>
              <a:tabLst>
                <a:tab pos="690880" algn="l"/>
                <a:tab pos="691515" algn="l"/>
              </a:tabLst>
            </a:pPr>
            <a:r>
              <a:rPr lang="ko-KR" altLang="en-US" sz="1200" spc="-5" dirty="0">
                <a:solidFill>
                  <a:schemeClr val="tx1"/>
                </a:solidFill>
                <a:latin typeface="+mn-ea"/>
                <a:cs typeface="Gulim"/>
              </a:rPr>
              <a:t>그러나 사람이랑 </a:t>
            </a:r>
            <a:r>
              <a:rPr lang="ko-KR" altLang="en-US" sz="1200" spc="-5" dirty="0" err="1">
                <a:solidFill>
                  <a:schemeClr val="tx1"/>
                </a:solidFill>
                <a:latin typeface="+mn-ea"/>
                <a:cs typeface="Gulim"/>
              </a:rPr>
              <a:t>강아지랑</a:t>
            </a:r>
            <a:r>
              <a:rPr lang="ko-KR" altLang="en-US" sz="1200" spc="-5" dirty="0">
                <a:solidFill>
                  <a:schemeClr val="tx1"/>
                </a:solidFill>
                <a:latin typeface="+mn-ea"/>
                <a:cs typeface="Gulim"/>
              </a:rPr>
              <a:t> 같이 감지되면 같이 찍히긴 함</a:t>
            </a:r>
            <a:endParaRPr lang="en-US" altLang="ko-KR" sz="1200" dirty="0">
              <a:solidFill>
                <a:schemeClr val="tx1"/>
              </a:solidFill>
              <a:latin typeface="+mn-ea"/>
              <a:cs typeface="Gulim"/>
            </a:endParaRPr>
          </a:p>
          <a:p>
            <a:pPr marL="233680" indent="-287655"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endParaRPr lang="ko-KR" altLang="en-US" sz="800" dirty="0">
              <a:latin typeface="+mn-ea"/>
              <a:cs typeface="Gulim"/>
            </a:endParaRPr>
          </a:p>
          <a:p>
            <a:endParaRPr kumimoji="1" lang="ko-KR" altLang="en-US" sz="8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CF97AB2-A32C-3C47-1292-7C4C020985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2514600"/>
            <a:ext cx="2995850" cy="2332903"/>
          </a:xfrm>
          <a:prstGeom prst="rect">
            <a:avLst/>
          </a:prstGeom>
        </p:spPr>
      </p:pic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36EAB9A6-255F-0385-CA8B-0ADA8A84B564}"/>
              </a:ext>
            </a:extLst>
          </p:cNvPr>
          <p:cNvSpPr>
            <a:spLocks noGrp="1"/>
          </p:cNvSpPr>
          <p:nvPr>
            <p:ph sz="half" idx="3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32618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4754</TotalTime>
  <Words>1616</Words>
  <Application>Microsoft Office PowerPoint</Application>
  <PresentationFormat>A4 용지(210x297mm)</PresentationFormat>
  <Paragraphs>228</Paragraphs>
  <Slides>17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4" baseType="lpstr">
      <vt:lpstr>Malgun Gothic</vt:lpstr>
      <vt:lpstr>Arial</vt:lpstr>
      <vt:lpstr>Calibri</vt:lpstr>
      <vt:lpstr>Consolas</vt:lpstr>
      <vt:lpstr>Times New Roman</vt:lpstr>
      <vt:lpstr>Wingdings</vt:lpstr>
      <vt:lpstr>Office Theme</vt:lpstr>
      <vt:lpstr>Mobile/WebService Project</vt:lpstr>
      <vt:lpstr>목차</vt:lpstr>
      <vt:lpstr>요구조건</vt:lpstr>
      <vt:lpstr>시스템 구성도 (변경  된 사항 적용)</vt:lpstr>
      <vt:lpstr>목적</vt:lpstr>
      <vt:lpstr>필요성</vt:lpstr>
      <vt:lpstr>기능 - 조건대비표</vt:lpstr>
      <vt:lpstr>기능 - 1. Edge System(Python 기반, 공통)</vt:lpstr>
      <vt:lpstr>기능 - 1. Edge System(Python 기반, 공통)</vt:lpstr>
      <vt:lpstr>기능 - 2. Service System(Python, Django 기반)</vt:lpstr>
      <vt:lpstr>기능 - 3. Client System(Android, Java기반, 개별 제안)</vt:lpstr>
      <vt:lpstr>기능- 에지/서버/스마트폰 클라이언트의 역할</vt:lpstr>
      <vt:lpstr>사용자 시나리오(Ui 구성)</vt:lpstr>
      <vt:lpstr>개발과정의 이슈(선택)</vt:lpstr>
      <vt:lpstr>데모(구동 동영상, mp4 동영상 파일을 추가 함)</vt:lpstr>
      <vt:lpstr>기대효과 및 결론</vt:lpstr>
      <vt:lpstr>결과물의 목록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안기옥</dc:creator>
  <cp:lastModifiedBy>가은 고</cp:lastModifiedBy>
  <cp:revision>64</cp:revision>
  <dcterms:created xsi:type="dcterms:W3CDTF">2020-06-08T19:34:44Z</dcterms:created>
  <dcterms:modified xsi:type="dcterms:W3CDTF">2024-12-17T08:48:03Z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2018-05-10T00:00:00Z</vt:filetime>
  </property>
  <property fmtid="{D5CDD505-2E9C-101B-9397-08002B2CF9AE}" pid="3" name="Creator">
    <vt:lpwstr>PowerPoint용 Acrobat PDFMaker 15</vt:lpwstr>
  </property>
  <property fmtid="{D5CDD505-2E9C-101B-9397-08002B2CF9AE}" pid="4" name="LastSaved">
    <vt:filetime>2020-06-08T00:00:00Z</vt:filetime>
  </property>
</Properties>
</file>